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20" r:id="rId2"/>
    <p:sldId id="321" r:id="rId3"/>
    <p:sldId id="322" r:id="rId4"/>
    <p:sldId id="333" r:id="rId5"/>
    <p:sldId id="336" r:id="rId6"/>
    <p:sldId id="312" r:id="rId7"/>
    <p:sldId id="288" r:id="rId8"/>
    <p:sldId id="331" r:id="rId9"/>
    <p:sldId id="285" r:id="rId10"/>
    <p:sldId id="263" r:id="rId11"/>
    <p:sldId id="324" r:id="rId12"/>
    <p:sldId id="258" r:id="rId13"/>
    <p:sldId id="259" r:id="rId14"/>
    <p:sldId id="325" r:id="rId15"/>
    <p:sldId id="294" r:id="rId16"/>
    <p:sldId id="295" r:id="rId17"/>
    <p:sldId id="326" r:id="rId18"/>
    <p:sldId id="327" r:id="rId19"/>
    <p:sldId id="264" r:id="rId20"/>
    <p:sldId id="329" r:id="rId21"/>
    <p:sldId id="289" r:id="rId22"/>
    <p:sldId id="260" r:id="rId23"/>
    <p:sldId id="296" r:id="rId24"/>
    <p:sldId id="297" r:id="rId25"/>
    <p:sldId id="298" r:id="rId26"/>
    <p:sldId id="299" r:id="rId27"/>
    <p:sldId id="300" r:id="rId28"/>
    <p:sldId id="301" r:id="rId29"/>
    <p:sldId id="265" r:id="rId30"/>
    <p:sldId id="330" r:id="rId31"/>
    <p:sldId id="302" r:id="rId32"/>
    <p:sldId id="261" r:id="rId33"/>
    <p:sldId id="334" r:id="rId34"/>
    <p:sldId id="303" r:id="rId35"/>
    <p:sldId id="304" r:id="rId36"/>
    <p:sldId id="305" r:id="rId37"/>
    <p:sldId id="306" r:id="rId38"/>
    <p:sldId id="307" r:id="rId39"/>
    <p:sldId id="308" r:id="rId40"/>
    <p:sldId id="309" r:id="rId41"/>
    <p:sldId id="310" r:id="rId42"/>
    <p:sldId id="266" r:id="rId43"/>
    <p:sldId id="337" r:id="rId44"/>
    <p:sldId id="27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BADCFD"/>
    <a:srgbClr val="FFF8DC"/>
    <a:srgbClr val="EEE8CD"/>
    <a:srgbClr val="FFFFF0"/>
    <a:srgbClr val="FAFAFA"/>
    <a:srgbClr val="2D78CC"/>
    <a:srgbClr val="FF6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73" y="9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44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FBF6C0-62E1-4C81-9409-C88247BAD685}" type="datetimeFigureOut">
              <a:rPr lang="en-US" smtClean="0"/>
              <a:t>11/22/2017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E34ABD-FD45-4C47-A859-0BCF72F42C5E}" type="slidenum">
              <a:rPr lang="en-US" smtClean="0"/>
              <a:t>‹#›</a:t>
            </a:fld>
            <a:endParaRPr lang="en-US"/>
          </a:p>
        </p:txBody>
      </p:sp>
    </p:spTree>
    <p:extLst>
      <p:ext uri="{BB962C8B-B14F-4D97-AF65-F5344CB8AC3E}">
        <p14:creationId xmlns:p14="http://schemas.microsoft.com/office/powerpoint/2010/main" val="175101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E09F8-EEB2-4216-B2B4-59F86CEA9CF5}" type="datetimeFigureOut">
              <a:rPr lang="en-US" smtClean="0"/>
              <a:t>11/22/2017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51E7B-8841-44D3-937D-D2F68BD0E4B1}" type="slidenum">
              <a:rPr lang="en-US" smtClean="0"/>
              <a:t>‹#›</a:t>
            </a:fld>
            <a:endParaRPr lang="en-US"/>
          </a:p>
        </p:txBody>
      </p:sp>
    </p:spTree>
    <p:extLst>
      <p:ext uri="{BB962C8B-B14F-4D97-AF65-F5344CB8AC3E}">
        <p14:creationId xmlns:p14="http://schemas.microsoft.com/office/powerpoint/2010/main" val="33355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51E7B-8841-44D3-937D-D2F68BD0E4B1}" type="slidenum">
              <a:rPr lang="en-US" smtClean="0"/>
              <a:t>1</a:t>
            </a:fld>
            <a:endParaRPr lang="en-US"/>
          </a:p>
        </p:txBody>
      </p:sp>
    </p:spTree>
    <p:extLst>
      <p:ext uri="{BB962C8B-B14F-4D97-AF65-F5344CB8AC3E}">
        <p14:creationId xmlns:p14="http://schemas.microsoft.com/office/powerpoint/2010/main" val="240055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51E7B-8841-44D3-937D-D2F68BD0E4B1}" type="slidenum">
              <a:rPr lang="en-US" smtClean="0"/>
              <a:t>2</a:t>
            </a:fld>
            <a:endParaRPr lang="en-US"/>
          </a:p>
        </p:txBody>
      </p:sp>
    </p:spTree>
    <p:extLst>
      <p:ext uri="{BB962C8B-B14F-4D97-AF65-F5344CB8AC3E}">
        <p14:creationId xmlns:p14="http://schemas.microsoft.com/office/powerpoint/2010/main" val="240055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51E7B-8841-44D3-937D-D2F68BD0E4B1}" type="slidenum">
              <a:rPr lang="en-US" smtClean="0"/>
              <a:t>9</a:t>
            </a:fld>
            <a:endParaRPr lang="en-US"/>
          </a:p>
        </p:txBody>
      </p:sp>
    </p:spTree>
    <p:extLst>
      <p:ext uri="{BB962C8B-B14F-4D97-AF65-F5344CB8AC3E}">
        <p14:creationId xmlns:p14="http://schemas.microsoft.com/office/powerpoint/2010/main" val="14192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877A08-F2BA-47DF-BAA5-78EFEB2722AA}"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a:solidFill>
                  <a:schemeClr val="tx1"/>
                </a:solidFill>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2979897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2763E-044E-4DBE-8701-DA9E72F13FFC}"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181273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DB292-B6B1-4DE6-9A46-FDF001FD0700}"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172577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0CAE5-D328-495B-A2BC-FAABBC7765E6}"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3204498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D933F-389F-4788-BEF1-EDF866B9EAE0}"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3326949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2E448-1846-4622-BA2B-B4300C62EBF3}"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248635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0190A-3576-483B-9DD8-E06DF6899541}" type="datetime1">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4151496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AED714-3E4C-49AF-AC93-F39398FCB2FA}" type="datetime1">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400">
                <a:latin typeface="Courier New" panose="02070309020205020404" pitchFamily="49" charset="0"/>
                <a:cs typeface="Courier New" panose="02070309020205020404" pitchFamily="49" charset="0"/>
              </a:defRPr>
            </a:lvl1pPr>
          </a:lstStyle>
          <a:p>
            <a:fld id="{5848B7CA-1F02-4D36-887B-64608779FE93}" type="slidenum">
              <a:rPr lang="en-US" smtClean="0"/>
              <a:pPr/>
              <a:t>‹#›</a:t>
            </a:fld>
            <a:endParaRPr lang="en-US"/>
          </a:p>
        </p:txBody>
      </p:sp>
    </p:spTree>
    <p:extLst>
      <p:ext uri="{BB962C8B-B14F-4D97-AF65-F5344CB8AC3E}">
        <p14:creationId xmlns:p14="http://schemas.microsoft.com/office/powerpoint/2010/main" val="630615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BC23-EDED-497B-977A-D5EF910F6962}" type="datetime1">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934200" y="76200"/>
            <a:ext cx="2133600" cy="365125"/>
          </a:xfrm>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26804872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52FA5-3946-4E22-A428-07F8E97B677D}"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257561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ED062-6FB6-40E9-81A3-A47F57C29096}"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B7CA-1F02-4D36-887B-64608779FE93}" type="slidenum">
              <a:rPr lang="en-US" smtClean="0"/>
              <a:t>‹#›</a:t>
            </a:fld>
            <a:endParaRPr lang="en-US"/>
          </a:p>
        </p:txBody>
      </p:sp>
    </p:spTree>
    <p:extLst>
      <p:ext uri="{BB962C8B-B14F-4D97-AF65-F5344CB8AC3E}">
        <p14:creationId xmlns:p14="http://schemas.microsoft.com/office/powerpoint/2010/main" val="64378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98788-3C00-4908-84A6-09EC99475839}" type="datetime1">
              <a:rPr lang="en-US" smtClean="0"/>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8B7CA-1F02-4D36-887B-64608779FE93}" type="slidenum">
              <a:rPr lang="en-US" smtClean="0"/>
              <a:t>‹#›</a:t>
            </a:fld>
            <a:endParaRPr lang="en-US"/>
          </a:p>
        </p:txBody>
      </p:sp>
    </p:spTree>
    <p:extLst>
      <p:ext uri="{BB962C8B-B14F-4D97-AF65-F5344CB8AC3E}">
        <p14:creationId xmlns:p14="http://schemas.microsoft.com/office/powerpoint/2010/main" val="377661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4102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a map of the coast of Southern California. It shows eight islands in the </a:t>
            </a:r>
            <a:r>
              <a:rPr lang="en-US" dirty="0" smtClean="0">
                <a:latin typeface="Times New Roman" panose="02020603050405020304" pitchFamily="18" charset="0"/>
                <a:cs typeface="Times New Roman" panose="02020603050405020304" pitchFamily="18" charset="0"/>
              </a:rPr>
              <a:t>ocean, each a different distance away from the mainland.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848B7CA-1F02-4D36-887B-64608779FE93}" type="slidenum">
              <a:rPr lang="en-US" smtClean="0"/>
              <a:t>1</a:t>
            </a:fld>
            <a:endParaRPr lang="en-US"/>
          </a:p>
        </p:txBody>
      </p:sp>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cs typeface="Courier New" panose="02070309020205020404" pitchFamily="49" charset="0"/>
              </a:rPr>
              <a:t>Coast of Southern California</a:t>
            </a:r>
            <a:endParaRPr lang="en-US" sz="2400" b="1" dirty="0">
              <a:cs typeface="Courier New" panose="02070309020205020404" pitchFamily="49"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250806"/>
            <a:ext cx="5410200" cy="3702194"/>
          </a:xfrm>
          <a:prstGeom prst="rect">
            <a:avLst/>
          </a:prstGeom>
        </p:spPr>
      </p:pic>
      <p:sp>
        <p:nvSpPr>
          <p:cNvPr id="9" name="TextBox 8"/>
          <p:cNvSpPr txBox="1"/>
          <p:nvPr/>
        </p:nvSpPr>
        <p:spPr>
          <a:xfrm>
            <a:off x="2819400" y="4491335"/>
            <a:ext cx="457200" cy="461665"/>
          </a:xfrm>
          <a:prstGeom prst="rect">
            <a:avLst/>
          </a:prstGeom>
          <a:noFill/>
        </p:spPr>
        <p:txBody>
          <a:bodyPr wrap="square" rtlCol="0">
            <a:spAutoFit/>
          </a:bodyPr>
          <a:lstStyle/>
          <a:p>
            <a:pPr algn="ctr"/>
            <a:r>
              <a:rPr lang="en-US" sz="800" dirty="0" smtClean="0">
                <a:solidFill>
                  <a:schemeClr val="bg1"/>
                </a:solidFill>
                <a:latin typeface="Garamond" panose="02020404030301010803" pitchFamily="18" charset="0"/>
              </a:rPr>
              <a:t>25</a:t>
            </a:r>
          </a:p>
          <a:p>
            <a:pPr algn="ctr"/>
            <a:endParaRPr lang="en-US" sz="800" dirty="0">
              <a:solidFill>
                <a:schemeClr val="bg1"/>
              </a:solidFill>
              <a:latin typeface="Garamond" panose="02020404030301010803" pitchFamily="18" charset="0"/>
            </a:endParaRPr>
          </a:p>
          <a:p>
            <a:pPr algn="ctr"/>
            <a:r>
              <a:rPr lang="en-US" sz="800" dirty="0" smtClean="0">
                <a:solidFill>
                  <a:schemeClr val="bg1"/>
                </a:solidFill>
                <a:latin typeface="Garamond" panose="02020404030301010803" pitchFamily="18" charset="0"/>
              </a:rPr>
              <a:t>km</a:t>
            </a:r>
            <a:endParaRPr lang="en-US" sz="800" dirty="0">
              <a:solidFill>
                <a:schemeClr val="bg1"/>
              </a:solidFill>
              <a:latin typeface="Garamond" panose="02020404030301010803" pitchFamily="18" charset="0"/>
            </a:endParaRPr>
          </a:p>
        </p:txBody>
      </p:sp>
      <p:sp>
        <p:nvSpPr>
          <p:cNvPr id="11" name="Rectangle 10"/>
          <p:cNvSpPr/>
          <p:nvPr/>
        </p:nvSpPr>
        <p:spPr>
          <a:xfrm>
            <a:off x="2895600" y="4706779"/>
            <a:ext cx="283464"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howarth\Dropbox\2017-nsf-ucsb\tutorial slides\_11_region_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10</a:t>
            </a:fld>
            <a:endParaRPr lang="en-US"/>
          </a:p>
        </p:txBody>
      </p:sp>
      <p:sp>
        <p:nvSpPr>
          <p:cNvPr id="4" name="TextBox 3"/>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is what the window looks like to interact with the REGION GROUP tool. I’ve already filled it out with all the information it needs to make the output layer we want</a:t>
            </a:r>
            <a:r>
              <a:rPr lang="en-US" dirty="0" smtClean="0">
                <a:latin typeface="Times New Roman" panose="02020603050405020304" pitchFamily="18" charset="0"/>
                <a:cs typeface="Times New Roman" panose="02020603050405020304" pitchFamily="18" charset="0"/>
              </a:rPr>
              <a:t>. Of the six prompts in th</a:t>
            </a:r>
            <a:r>
              <a:rPr lang="en-US" dirty="0" smtClean="0">
                <a:latin typeface="Times New Roman" panose="02020603050405020304" pitchFamily="18" charset="0"/>
                <a:cs typeface="Times New Roman" panose="02020603050405020304" pitchFamily="18" charset="0"/>
              </a:rPr>
              <a:t>e window, there are only four that we need to focus on.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200" y="137160"/>
            <a:ext cx="4800600" cy="461665"/>
          </a:xfrm>
          <a:prstGeom prst="rect">
            <a:avLst/>
          </a:prstGeom>
          <a:noFill/>
        </p:spPr>
        <p:txBody>
          <a:bodyPr wrap="square" rtlCol="0">
            <a:spAutoFit/>
          </a:bodyPr>
          <a:lstStyle/>
          <a:p>
            <a:r>
              <a:rPr lang="en-US" sz="2400" b="1" dirty="0" smtClean="0"/>
              <a:t>How to use the REGION GROUP tool</a:t>
            </a:r>
            <a:endParaRPr lang="en-US" sz="2400" b="1" dirty="0"/>
          </a:p>
        </p:txBody>
      </p:sp>
    </p:spTree>
    <p:extLst>
      <p:ext uri="{BB962C8B-B14F-4D97-AF65-F5344CB8AC3E}">
        <p14:creationId xmlns:p14="http://schemas.microsoft.com/office/powerpoint/2010/main" val="2010601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howarth\Dropbox\2017-nsf-ucsb\tutorial slides\_11_region_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11</a:t>
            </a:fld>
            <a:endParaRPr lang="en-US"/>
          </a:p>
        </p:txBody>
      </p:sp>
      <p:sp>
        <p:nvSpPr>
          <p:cNvPr id="4" name="TextBox 3"/>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First, we identify the input layer to use. Second, we identify the new layer to make and where to store it on the computer. Third, we tell the tool to group together cells that share sides (based on FOUR neighbors) and not cells that share sides or corners (which would be based on EIGHT neighbors). Fourth, we tell the tool to ignore cells with the number 0, so we leave ocean cells alone. The other prompts we can ignore.</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307068"/>
            <a:ext cx="2476500" cy="369332"/>
          </a:xfrm>
          <a:prstGeom prst="rect">
            <a:avLst/>
          </a:prstGeom>
          <a:noFill/>
        </p:spPr>
        <p:txBody>
          <a:bodyPr wrap="square" rtlCol="0">
            <a:spAutoFit/>
          </a:bodyPr>
          <a:lstStyle/>
          <a:p>
            <a:r>
              <a:rPr lang="en-US" dirty="0" smtClean="0"/>
              <a:t>1. Input layer to use</a:t>
            </a:r>
            <a:endParaRPr lang="en-US" dirty="0"/>
          </a:p>
        </p:txBody>
      </p:sp>
      <p:sp>
        <p:nvSpPr>
          <p:cNvPr id="6" name="TextBox 5"/>
          <p:cNvSpPr txBox="1"/>
          <p:nvPr/>
        </p:nvSpPr>
        <p:spPr>
          <a:xfrm>
            <a:off x="381000" y="1752600"/>
            <a:ext cx="2476500" cy="369332"/>
          </a:xfrm>
          <a:prstGeom prst="rect">
            <a:avLst/>
          </a:prstGeom>
          <a:noFill/>
        </p:spPr>
        <p:txBody>
          <a:bodyPr wrap="square" rtlCol="0">
            <a:spAutoFit/>
          </a:bodyPr>
          <a:lstStyle/>
          <a:p>
            <a:r>
              <a:rPr lang="en-US" dirty="0" smtClean="0"/>
              <a:t>2. Output layer to make </a:t>
            </a:r>
            <a:endParaRPr lang="en-US" dirty="0"/>
          </a:p>
        </p:txBody>
      </p:sp>
      <p:sp>
        <p:nvSpPr>
          <p:cNvPr id="7" name="TextBox 6"/>
          <p:cNvSpPr txBox="1"/>
          <p:nvPr/>
        </p:nvSpPr>
        <p:spPr>
          <a:xfrm>
            <a:off x="381000" y="2133600"/>
            <a:ext cx="2476500" cy="646331"/>
          </a:xfrm>
          <a:prstGeom prst="rect">
            <a:avLst/>
          </a:prstGeom>
          <a:noFill/>
        </p:spPr>
        <p:txBody>
          <a:bodyPr wrap="square" rtlCol="0">
            <a:spAutoFit/>
          </a:bodyPr>
          <a:lstStyle/>
          <a:p>
            <a:r>
              <a:rPr lang="en-US" dirty="0" smtClean="0"/>
              <a:t>3. Group cells that share sides but not corners </a:t>
            </a:r>
            <a:endParaRPr lang="en-US" dirty="0"/>
          </a:p>
        </p:txBody>
      </p:sp>
      <p:sp>
        <p:nvSpPr>
          <p:cNvPr id="8" name="TextBox 7"/>
          <p:cNvSpPr txBox="1"/>
          <p:nvPr/>
        </p:nvSpPr>
        <p:spPr>
          <a:xfrm>
            <a:off x="381000" y="3059668"/>
            <a:ext cx="2362200" cy="646331"/>
          </a:xfrm>
          <a:prstGeom prst="rect">
            <a:avLst/>
          </a:prstGeom>
          <a:noFill/>
        </p:spPr>
        <p:txBody>
          <a:bodyPr wrap="square" rtlCol="0">
            <a:spAutoFit/>
          </a:bodyPr>
          <a:lstStyle/>
          <a:p>
            <a:r>
              <a:rPr lang="en-US" dirty="0" smtClean="0"/>
              <a:t>4. Ignore cells with the number 0</a:t>
            </a:r>
            <a:endParaRPr lang="en-US" dirty="0"/>
          </a:p>
        </p:txBody>
      </p:sp>
      <p:sp>
        <p:nvSpPr>
          <p:cNvPr id="9" name="TextBox 8"/>
          <p:cNvSpPr txBox="1"/>
          <p:nvPr/>
        </p:nvSpPr>
        <p:spPr>
          <a:xfrm>
            <a:off x="457200" y="137160"/>
            <a:ext cx="4800600" cy="461665"/>
          </a:xfrm>
          <a:prstGeom prst="rect">
            <a:avLst/>
          </a:prstGeom>
          <a:noFill/>
        </p:spPr>
        <p:txBody>
          <a:bodyPr wrap="square" rtlCol="0">
            <a:spAutoFit/>
          </a:bodyPr>
          <a:lstStyle/>
          <a:p>
            <a:r>
              <a:rPr lang="en-US" sz="2400" b="1" dirty="0" smtClean="0"/>
              <a:t>How to use the REGION GROUP tool</a:t>
            </a:r>
            <a:endParaRPr lang="en-US" sz="2400" b="1" dirty="0"/>
          </a:p>
        </p:txBody>
      </p:sp>
      <p:cxnSp>
        <p:nvCxnSpPr>
          <p:cNvPr id="10" name="Straight Arrow Connector 9"/>
          <p:cNvCxnSpPr>
            <a:stCxn id="3" idx="3"/>
          </p:cNvCxnSpPr>
          <p:nvPr/>
        </p:nvCxnSpPr>
        <p:spPr>
          <a:xfrm>
            <a:off x="2857500" y="1491734"/>
            <a:ext cx="266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a:off x="2857500" y="1937266"/>
            <a:ext cx="266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57500" y="2318266"/>
            <a:ext cx="266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43200" y="3244334"/>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6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howarth\Dropbox\2017-nsf-ucsb\tutorial slides\02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12</a:t>
            </a:fld>
            <a:endParaRPr lang="en-US"/>
          </a:p>
        </p:txBody>
      </p:sp>
      <p:sp>
        <p:nvSpPr>
          <p:cNvPr id="5" name="TextBox 4"/>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now that we have this layer, our goal is to isolate just the mainland. Watch how the numbers change in the next slide.</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37160"/>
            <a:ext cx="8229600" cy="461665"/>
          </a:xfrm>
          <a:prstGeom prst="rect">
            <a:avLst/>
          </a:prstGeom>
          <a:noFill/>
        </p:spPr>
        <p:txBody>
          <a:bodyPr wrap="square" rtlCol="0">
            <a:spAutoFit/>
          </a:bodyPr>
          <a:lstStyle/>
          <a:p>
            <a:r>
              <a:rPr lang="en-US" sz="2400" b="1" dirty="0" smtClean="0"/>
              <a:t>Step 2: isolate the mainland</a:t>
            </a:r>
            <a:endParaRPr lang="en-US" sz="2400" b="1" dirty="0"/>
          </a:p>
        </p:txBody>
      </p:sp>
    </p:spTree>
    <p:extLst>
      <p:ext uri="{BB962C8B-B14F-4D97-AF65-F5344CB8AC3E}">
        <p14:creationId xmlns:p14="http://schemas.microsoft.com/office/powerpoint/2010/main" val="751882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howarth\Dropbox\2017-nsf-ucsb\tutorial slides\03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13</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color used to display the mainland changed, but again, the colors are arbitrary. Importantly, the value for the mainland did not change. It’s still 1. But notice what happened to the other numbers. They don’t seem to be there anymore. The tool we used somehow erased them.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Step 2: isolate the mainland</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5236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is called RECLASSIFY. Let’s look at how it works with our simple case. Using the raster on the left as our input layer, here’s what the layer on the right would look like if we only kept the value 1.</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5"/>
            <a:ext cx="3048006" cy="2438405"/>
          </a:xfrm>
          <a:prstGeom prst="rect">
            <a:avLst/>
          </a:prstGeom>
        </p:spPr>
      </p:pic>
      <p:sp>
        <p:nvSpPr>
          <p:cNvPr id="8" name="TextBox 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9" name="TextBox 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16017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15</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start it seems pretty simple. </a:t>
            </a: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e keep the value 1 and erase everything else. But we can’t just leave the raster like this, because every cell in a raster must store a value. </a:t>
            </a: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e can’t have empty cells. We need a value to basically represent “nothing,” or the absence of something. </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7" name="TextBox 6"/>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8" name="TextBox 7"/>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818861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16</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you probably didn’t see this coming, but the GIS uses a code to represent “nothing.” The code happens to be -9999, but the GIS won’t treat this code as a number. It recognizes -9999 as standing for the absence of a number, or what the GIS calls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172200" y="4343400"/>
            <a:ext cx="2667000" cy="646331"/>
          </a:xfrm>
          <a:prstGeom prst="rect">
            <a:avLst/>
          </a:prstGeom>
          <a:noFill/>
        </p:spPr>
        <p:txBody>
          <a:bodyPr wrap="square" rtlCol="0">
            <a:spAutoFit/>
          </a:bodyPr>
          <a:lstStyle/>
          <a:p>
            <a:pPr algn="ctr"/>
            <a:r>
              <a:rPr lang="en-US" dirty="0" smtClean="0"/>
              <a:t>“-9999” code for “nothing”, or “</a:t>
            </a:r>
            <a:r>
              <a:rPr lang="en-US" dirty="0" err="1" smtClean="0"/>
              <a:t>NoData</a:t>
            </a:r>
            <a:r>
              <a:rPr lang="en-US" dirty="0" smtClean="0"/>
              <a:t>”</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8" name="TextBox 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9" name="TextBox 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415600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3340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Now we just need a way to give the GIS instructions for changing some values and not changing others. Let’s get organized with a table. The first column defines the values or ranges of values in the first layer and the second column defines new values you want to give these cells in the new layer.</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971794" y="3962400"/>
            <a:ext cx="3048006"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71794" y="3962400"/>
            <a:ext cx="1524003" cy="381000"/>
          </a:xfrm>
          <a:prstGeom prst="rect">
            <a:avLst/>
          </a:prstGeom>
          <a:noFill/>
        </p:spPr>
        <p:txBody>
          <a:bodyPr wrap="square" rtlCol="0">
            <a:spAutoFit/>
          </a:bodyPr>
          <a:lstStyle/>
          <a:p>
            <a:pPr algn="ctr"/>
            <a:r>
              <a:rPr lang="en-US" dirty="0" smtClean="0">
                <a:solidFill>
                  <a:schemeClr val="bg1"/>
                </a:solidFill>
              </a:rPr>
              <a:t>Old values</a:t>
            </a:r>
            <a:endParaRPr lang="en-US" dirty="0">
              <a:solidFill>
                <a:schemeClr val="bg1"/>
              </a:solidFill>
            </a:endParaRPr>
          </a:p>
        </p:txBody>
      </p:sp>
      <p:sp>
        <p:nvSpPr>
          <p:cNvPr id="11" name="TextBox 10"/>
          <p:cNvSpPr txBox="1"/>
          <p:nvPr/>
        </p:nvSpPr>
        <p:spPr>
          <a:xfrm>
            <a:off x="4495791" y="3962400"/>
            <a:ext cx="1524003" cy="381000"/>
          </a:xfrm>
          <a:prstGeom prst="rect">
            <a:avLst/>
          </a:prstGeom>
          <a:noFill/>
        </p:spPr>
        <p:txBody>
          <a:bodyPr wrap="square" rtlCol="0">
            <a:spAutoFit/>
          </a:bodyPr>
          <a:lstStyle/>
          <a:p>
            <a:pPr algn="ctr"/>
            <a:r>
              <a:rPr lang="en-US" dirty="0" smtClean="0">
                <a:solidFill>
                  <a:schemeClr val="bg1"/>
                </a:solidFill>
              </a:rPr>
              <a:t>New values</a:t>
            </a:r>
            <a:endParaRPr lang="en-US" dirty="0">
              <a:solidFill>
                <a:schemeClr val="bg1"/>
              </a:solidFill>
            </a:endParaRPr>
          </a:p>
        </p:txBody>
      </p:sp>
      <p:sp>
        <p:nvSpPr>
          <p:cNvPr id="13" name="Rectangle 12"/>
          <p:cNvSpPr/>
          <p:nvPr/>
        </p:nvSpPr>
        <p:spPr>
          <a:xfrm>
            <a:off x="2971794" y="3962400"/>
            <a:ext cx="1524003"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794" y="3962400"/>
            <a:ext cx="30480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794" y="3962400"/>
            <a:ext cx="3048006" cy="95113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14" name="TextBox 13"/>
          <p:cNvSpPr txBox="1"/>
          <p:nvPr/>
        </p:nvSpPr>
        <p:spPr>
          <a:xfrm>
            <a:off x="6172200" y="4343400"/>
            <a:ext cx="2667000" cy="646331"/>
          </a:xfrm>
          <a:prstGeom prst="rect">
            <a:avLst/>
          </a:prstGeom>
          <a:noFill/>
        </p:spPr>
        <p:txBody>
          <a:bodyPr wrap="square" rtlCol="0">
            <a:spAutoFit/>
          </a:bodyPr>
          <a:lstStyle/>
          <a:p>
            <a:pPr algn="ctr"/>
            <a:r>
              <a:rPr lang="en-US" dirty="0" smtClean="0"/>
              <a:t>“-9999” code for “nothing”, or “</a:t>
            </a:r>
            <a:r>
              <a:rPr lang="en-US" dirty="0" err="1" smtClean="0"/>
              <a:t>NoData</a:t>
            </a:r>
            <a:r>
              <a:rPr lang="en-US" dirty="0" smtClean="0"/>
              <a:t>”</a:t>
            </a:r>
            <a:endParaRPr lang="en-US" dirty="0"/>
          </a:p>
        </p:txBody>
      </p:sp>
      <p:sp>
        <p:nvSpPr>
          <p:cNvPr id="16" name="TextBox 15"/>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8" name="TextBox 17"/>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475287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18</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3048006" cy="2438405"/>
          </a:xfrm>
          <a:prstGeom prst="rect">
            <a:avLst/>
          </a:prstGeom>
        </p:spPr>
      </p:pic>
      <p:sp>
        <p:nvSpPr>
          <p:cNvPr id="10" name="TextBox 9"/>
          <p:cNvSpPr txBox="1"/>
          <p:nvPr/>
        </p:nvSpPr>
        <p:spPr>
          <a:xfrm>
            <a:off x="457200" y="137160"/>
            <a:ext cx="3429000" cy="461665"/>
          </a:xfrm>
          <a:prstGeom prst="rect">
            <a:avLst/>
          </a:prstGeom>
          <a:noFill/>
        </p:spPr>
        <p:txBody>
          <a:bodyPr wrap="square" rtlCol="0">
            <a:spAutoFit/>
          </a:bodyPr>
          <a:lstStyle/>
          <a:p>
            <a:r>
              <a:rPr lang="en-US" sz="2400" b="1" dirty="0" smtClean="0"/>
              <a:t>How RECLASSIFY works</a:t>
            </a:r>
            <a:endParaRPr lang="en-US" sz="2400" b="1" dirty="0"/>
          </a:p>
        </p:txBody>
      </p:sp>
      <p:sp>
        <p:nvSpPr>
          <p:cNvPr id="12" name="TextBox 11"/>
          <p:cNvSpPr txBox="1"/>
          <p:nvPr/>
        </p:nvSpPr>
        <p:spPr>
          <a:xfrm>
            <a:off x="457200" y="5029200"/>
            <a:ext cx="8229600" cy="1754326"/>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We want to change the value “0” in the first layer into the code for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but rather than typing in “-9999” we actually need to write out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without spaces and with the N and D capitalized. That’s just the way the GIS likes it. Then we also want to take the values that are greater than or equal to 2 and less than or equal to 4 and make them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We can do this by writing out the range “2 – 4”. Finally, we don’t need to include “1” in the table because we don’t want that value to change in the output layer.</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971794" y="3962400"/>
            <a:ext cx="3048006"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71794" y="3962400"/>
            <a:ext cx="1524003" cy="381000"/>
          </a:xfrm>
          <a:prstGeom prst="rect">
            <a:avLst/>
          </a:prstGeom>
          <a:noFill/>
        </p:spPr>
        <p:txBody>
          <a:bodyPr wrap="square" rtlCol="0">
            <a:spAutoFit/>
          </a:bodyPr>
          <a:lstStyle/>
          <a:p>
            <a:pPr algn="ctr"/>
            <a:r>
              <a:rPr lang="en-US" dirty="0" smtClean="0">
                <a:solidFill>
                  <a:schemeClr val="bg1"/>
                </a:solidFill>
              </a:rPr>
              <a:t>Old values</a:t>
            </a:r>
            <a:endParaRPr lang="en-US" dirty="0">
              <a:solidFill>
                <a:schemeClr val="bg1"/>
              </a:solidFill>
            </a:endParaRPr>
          </a:p>
        </p:txBody>
      </p:sp>
      <p:sp>
        <p:nvSpPr>
          <p:cNvPr id="11" name="TextBox 10"/>
          <p:cNvSpPr txBox="1"/>
          <p:nvPr/>
        </p:nvSpPr>
        <p:spPr>
          <a:xfrm>
            <a:off x="4495791" y="3962400"/>
            <a:ext cx="1524003" cy="381000"/>
          </a:xfrm>
          <a:prstGeom prst="rect">
            <a:avLst/>
          </a:prstGeom>
          <a:noFill/>
        </p:spPr>
        <p:txBody>
          <a:bodyPr wrap="square" rtlCol="0">
            <a:spAutoFit/>
          </a:bodyPr>
          <a:lstStyle/>
          <a:p>
            <a:pPr algn="ctr"/>
            <a:r>
              <a:rPr lang="en-US" dirty="0" smtClean="0">
                <a:solidFill>
                  <a:schemeClr val="bg1"/>
                </a:solidFill>
              </a:rPr>
              <a:t>New values</a:t>
            </a:r>
            <a:endParaRPr lang="en-US" dirty="0">
              <a:solidFill>
                <a:schemeClr val="bg1"/>
              </a:solidFill>
            </a:endParaRPr>
          </a:p>
        </p:txBody>
      </p:sp>
      <p:sp>
        <p:nvSpPr>
          <p:cNvPr id="13" name="Rectangle 12"/>
          <p:cNvSpPr/>
          <p:nvPr/>
        </p:nvSpPr>
        <p:spPr>
          <a:xfrm>
            <a:off x="2971794" y="3962400"/>
            <a:ext cx="1524003"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794" y="3962400"/>
            <a:ext cx="30480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794" y="3962400"/>
            <a:ext cx="3048006" cy="95113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793" y="4343400"/>
            <a:ext cx="1524003" cy="523220"/>
          </a:xfrm>
          <a:prstGeom prst="rect">
            <a:avLst/>
          </a:prstGeom>
          <a:noFill/>
        </p:spPr>
        <p:txBody>
          <a:bodyPr wrap="square" rtlCol="0">
            <a:spAutoFit/>
          </a:bodyPr>
          <a:lstStyle/>
          <a:p>
            <a:pPr algn="ctr"/>
            <a:r>
              <a:rPr lang="en-US" sz="1400" dirty="0" smtClean="0"/>
              <a:t>0</a:t>
            </a:r>
          </a:p>
          <a:p>
            <a:pPr algn="ctr"/>
            <a:r>
              <a:rPr lang="en-US" sz="1400" dirty="0" smtClean="0"/>
              <a:t>2 - 4</a:t>
            </a:r>
            <a:endParaRPr lang="en-US" sz="1400" dirty="0"/>
          </a:p>
        </p:txBody>
      </p:sp>
      <p:sp>
        <p:nvSpPr>
          <p:cNvPr id="18" name="TextBox 17"/>
          <p:cNvSpPr txBox="1"/>
          <p:nvPr/>
        </p:nvSpPr>
        <p:spPr>
          <a:xfrm>
            <a:off x="4495791" y="4343400"/>
            <a:ext cx="1524003" cy="523220"/>
          </a:xfrm>
          <a:prstGeom prst="rect">
            <a:avLst/>
          </a:prstGeom>
          <a:noFill/>
        </p:spPr>
        <p:txBody>
          <a:bodyPr wrap="square" rtlCol="0">
            <a:spAutoFit/>
          </a:bodyPr>
          <a:lstStyle/>
          <a:p>
            <a:pPr algn="ctr"/>
            <a:r>
              <a:rPr lang="en-US" sz="1400" dirty="0" err="1" smtClean="0"/>
              <a:t>NoData</a:t>
            </a:r>
            <a:endParaRPr lang="en-US" sz="1400" dirty="0" smtClean="0"/>
          </a:p>
          <a:p>
            <a:pPr algn="ctr"/>
            <a:r>
              <a:rPr lang="en-US" sz="1400" dirty="0" err="1" smtClean="0"/>
              <a:t>NoData</a:t>
            </a:r>
            <a:endParaRPr lang="en-US" sz="14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9"/>
            <a:ext cx="3048006" cy="2438405"/>
          </a:xfrm>
          <a:prstGeom prst="rect">
            <a:avLst/>
          </a:prstGeom>
        </p:spPr>
      </p:pic>
      <p:sp>
        <p:nvSpPr>
          <p:cNvPr id="16" name="TextBox 15"/>
          <p:cNvSpPr txBox="1"/>
          <p:nvPr/>
        </p:nvSpPr>
        <p:spPr>
          <a:xfrm>
            <a:off x="6172200" y="4343400"/>
            <a:ext cx="2667000" cy="646331"/>
          </a:xfrm>
          <a:prstGeom prst="rect">
            <a:avLst/>
          </a:prstGeom>
          <a:noFill/>
        </p:spPr>
        <p:txBody>
          <a:bodyPr wrap="square" rtlCol="0">
            <a:spAutoFit/>
          </a:bodyPr>
          <a:lstStyle/>
          <a:p>
            <a:pPr algn="ctr"/>
            <a:r>
              <a:rPr lang="en-US" dirty="0" smtClean="0"/>
              <a:t>“-9999” code for “nothing”, or “</a:t>
            </a:r>
            <a:r>
              <a:rPr lang="en-US" dirty="0" err="1" smtClean="0"/>
              <a:t>NoData</a:t>
            </a:r>
            <a:r>
              <a:rPr lang="en-US" dirty="0" smtClean="0"/>
              <a:t>”</a:t>
            </a:r>
            <a:endParaRPr lang="en-US" dirty="0"/>
          </a:p>
        </p:txBody>
      </p:sp>
      <p:sp>
        <p:nvSpPr>
          <p:cNvPr id="19" name="TextBox 18"/>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20" name="TextBox 19"/>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48782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howarth\Dropbox\2017-nsf-ucsb\tutorial slides\_12_reclassif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19</a:t>
            </a:fld>
            <a:endParaRPr lang="en-US"/>
          </a:p>
        </p:txBody>
      </p:sp>
      <p:sp>
        <p:nvSpPr>
          <p:cNvPr id="4" name="TextBox 3"/>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the dialogue window for the RECLASSIFY tool. I’ve already filled out the three key prompts. </a:t>
            </a:r>
            <a:r>
              <a:rPr lang="en-US" dirty="0" smtClean="0">
                <a:latin typeface="Times New Roman" panose="02020603050405020304" pitchFamily="18" charset="0"/>
                <a:cs typeface="Times New Roman" panose="02020603050405020304" pitchFamily="18" charset="0"/>
              </a:rPr>
              <a:t>There are three prompts we need to focus on.</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RECLASSIFY Tool</a:t>
            </a:r>
            <a:endParaRPr lang="en-US" sz="2400" b="1" dirty="0">
              <a:cs typeface="Times New Roman" panose="02020603050405020304" pitchFamily="18" charset="0"/>
            </a:endParaRPr>
          </a:p>
        </p:txBody>
      </p:sp>
    </p:spTree>
    <p:extLst>
      <p:ext uri="{BB962C8B-B14F-4D97-AF65-F5344CB8AC3E}">
        <p14:creationId xmlns:p14="http://schemas.microsoft.com/office/powerpoint/2010/main" val="4292607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0"/>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this tutorial, we’ll explore how you can use a computer software system called a Geographic Information System, or GIS, to answer this question. You’ll learn how GIS tools process information on map layers. This is a picture of a map layer in a GIS that shows ocean as blue and land as gold. In the window on the left, you can see that the layer is called “</a:t>
            </a:r>
            <a:r>
              <a:rPr lang="en-US" dirty="0" err="1" smtClean="0">
                <a:latin typeface="Times New Roman" panose="02020603050405020304" pitchFamily="18" charset="0"/>
                <a:cs typeface="Times New Roman" panose="02020603050405020304" pitchFamily="18" charset="0"/>
              </a:rPr>
              <a:t>land_water</a:t>
            </a:r>
            <a:r>
              <a:rPr lang="en-US" dirty="0" smtClean="0">
                <a:latin typeface="Times New Roman" panose="02020603050405020304" pitchFamily="18" charset="0"/>
                <a:cs typeface="Times New Roman" panose="02020603050405020304" pitchFamily="18" charset="0"/>
              </a:rPr>
              <a:t>” and consists of two numbers, 0 or 1.</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848B7CA-1F02-4D36-887B-64608779FE93}" type="slidenum">
              <a:rPr lang="en-US" smtClean="0"/>
              <a:t>2</a:t>
            </a:fld>
            <a:endParaRPr lang="en-US"/>
          </a:p>
        </p:txBody>
      </p:sp>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cs typeface="Courier New" panose="02070309020205020404" pitchFamily="49" charset="0"/>
              </a:rPr>
              <a:t>Geographic Information System (GIS)</a:t>
            </a:r>
            <a:endParaRPr lang="en-US" sz="2400" b="1" dirty="0">
              <a:cs typeface="Courier New" panose="02070309020205020404" pitchFamily="49" charset="0"/>
            </a:endParaRPr>
          </a:p>
        </p:txBody>
      </p:sp>
      <p:pic>
        <p:nvPicPr>
          <p:cNvPr id="8" name="Picture 3" descr="C:\Users\jhowarth\Dropbox\2017-nsf-ucsb\tutorial slides\01_crop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264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howarth\Dropbox\2017-nsf-ucsb\tutorial slides\_12_reclassif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20</a:t>
            </a:fld>
            <a:endParaRPr lang="en-US"/>
          </a:p>
        </p:txBody>
      </p:sp>
      <p:sp>
        <p:nvSpPr>
          <p:cNvPr id="4" name="TextBox 3"/>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first identifies the layer to start with. The second gives instructions on the numbers or range of numbers to change and what to change them into. The third gives the name of the output and where to save it on the computer.</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RECLASSIFY Tool</a:t>
            </a:r>
            <a:endParaRPr lang="en-US" sz="2400" b="1" dirty="0">
              <a:cs typeface="Times New Roman" panose="02020603050405020304" pitchFamily="18" charset="0"/>
            </a:endParaRPr>
          </a:p>
        </p:txBody>
      </p:sp>
      <p:sp>
        <p:nvSpPr>
          <p:cNvPr id="6" name="TextBox 5"/>
          <p:cNvSpPr txBox="1"/>
          <p:nvPr/>
        </p:nvSpPr>
        <p:spPr>
          <a:xfrm>
            <a:off x="304801" y="1371600"/>
            <a:ext cx="2285999" cy="369332"/>
          </a:xfrm>
          <a:prstGeom prst="rect">
            <a:avLst/>
          </a:prstGeom>
          <a:noFill/>
        </p:spPr>
        <p:txBody>
          <a:bodyPr wrap="square" rtlCol="0">
            <a:spAutoFit/>
          </a:bodyPr>
          <a:lstStyle/>
          <a:p>
            <a:r>
              <a:rPr lang="en-US" dirty="0" smtClean="0"/>
              <a:t>1. Layer to start with  </a:t>
            </a:r>
            <a:endParaRPr lang="en-US" dirty="0"/>
          </a:p>
        </p:txBody>
      </p:sp>
      <p:sp>
        <p:nvSpPr>
          <p:cNvPr id="8" name="TextBox 7"/>
          <p:cNvSpPr txBox="1"/>
          <p:nvPr/>
        </p:nvSpPr>
        <p:spPr>
          <a:xfrm>
            <a:off x="304801" y="2133600"/>
            <a:ext cx="2285999" cy="1200329"/>
          </a:xfrm>
          <a:prstGeom prst="rect">
            <a:avLst/>
          </a:prstGeom>
          <a:noFill/>
        </p:spPr>
        <p:txBody>
          <a:bodyPr wrap="square" rtlCol="0">
            <a:spAutoFit/>
          </a:bodyPr>
          <a:lstStyle/>
          <a:p>
            <a:r>
              <a:rPr lang="en-US" dirty="0" smtClean="0"/>
              <a:t>2. The numbers or ranges of numbers to change and what to change them into </a:t>
            </a:r>
            <a:endParaRPr lang="en-US" dirty="0"/>
          </a:p>
        </p:txBody>
      </p:sp>
      <p:sp>
        <p:nvSpPr>
          <p:cNvPr id="9" name="TextBox 8"/>
          <p:cNvSpPr txBox="1"/>
          <p:nvPr/>
        </p:nvSpPr>
        <p:spPr>
          <a:xfrm>
            <a:off x="304801" y="4050268"/>
            <a:ext cx="2285999" cy="646331"/>
          </a:xfrm>
          <a:prstGeom prst="rect">
            <a:avLst/>
          </a:prstGeom>
          <a:noFill/>
        </p:spPr>
        <p:txBody>
          <a:bodyPr wrap="square" rtlCol="0">
            <a:spAutoFit/>
          </a:bodyPr>
          <a:lstStyle/>
          <a:p>
            <a:r>
              <a:rPr lang="en-US" dirty="0" smtClean="0"/>
              <a:t>3. Name of new layer and where to save it</a:t>
            </a:r>
            <a:endParaRPr lang="en-US" dirty="0"/>
          </a:p>
        </p:txBody>
      </p:sp>
      <p:cxnSp>
        <p:nvCxnSpPr>
          <p:cNvPr id="10" name="Straight Arrow Connector 9"/>
          <p:cNvCxnSpPr>
            <a:stCxn id="6" idx="3"/>
          </p:cNvCxnSpPr>
          <p:nvPr/>
        </p:nvCxnSpPr>
        <p:spPr>
          <a:xfrm>
            <a:off x="2590800" y="1556266"/>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90800" y="2318266"/>
            <a:ext cx="51005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90800" y="4234934"/>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69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howarth\Dropbox\2017-nsf-ucsb\tutorial slides\03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21</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that got us this layer. Perhaps you’re wondering why we needed to make this. Well, we want to make a new layer that tells us how far away every cell in the layer is from the mainland. Look closely at the values in the raster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how they change in the next slide.</a:t>
            </a: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Step 3: Calculate distance from the mainland</a:t>
            </a:r>
            <a:endParaRPr lang="en-US" sz="2400" b="1" dirty="0">
              <a:cs typeface="Times New Roman" panose="02020603050405020304" pitchFamily="18" charset="0"/>
            </a:endParaRPr>
          </a:p>
        </p:txBody>
      </p:sp>
    </p:spTree>
    <p:extLst>
      <p:ext uri="{BB962C8B-B14F-4D97-AF65-F5344CB8AC3E}">
        <p14:creationId xmlns:p14="http://schemas.microsoft.com/office/powerpoint/2010/main" val="2951283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howarth\Dropbox\2017-nsf-ucsb\tutorial slides\04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22</a:t>
            </a:fld>
            <a:endParaRPr lang="en-US"/>
          </a:p>
        </p:txBody>
      </p:sp>
      <p:sp>
        <p:nvSpPr>
          <p:cNvPr id="4" name="TextBox 3"/>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 can still faintly see the mainland as the dark blue shape because the dark blue represents a distance of 0. As you move away from the mainland, the colors change from blue to red. This represents increasing distance, or larger numbers.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Step 3: Calculate distance from the mainland</a:t>
            </a:r>
            <a:endParaRPr lang="en-US" sz="2400" b="1" dirty="0">
              <a:cs typeface="Times New Roman" panose="02020603050405020304" pitchFamily="18" charset="0"/>
            </a:endParaRPr>
          </a:p>
        </p:txBody>
      </p:sp>
    </p:spTree>
    <p:extLst>
      <p:ext uri="{BB962C8B-B14F-4D97-AF65-F5344CB8AC3E}">
        <p14:creationId xmlns:p14="http://schemas.microsoft.com/office/powerpoint/2010/main" val="2036315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23</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2578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is called EUCLIDEAN DISTANCE. Let’s look at our simple example again. The tool basically asks this question: for every cell in the new layer, what is the distance from this cell to the nearest cell that holds a number in the old layer? So let’s start with the cells in the input layer that hold a number.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4267200"/>
            <a:ext cx="4648200" cy="646331"/>
          </a:xfrm>
          <a:prstGeom prst="rect">
            <a:avLst/>
          </a:prstGeom>
          <a:noFill/>
        </p:spPr>
        <p:txBody>
          <a:bodyPr wrap="square" rtlCol="0">
            <a:spAutoFit/>
          </a:bodyPr>
          <a:lstStyle/>
          <a:p>
            <a:r>
              <a:rPr lang="en-US" dirty="0" smtClean="0"/>
              <a:t>For every cell, what is the distance from this cell to the nearest cell that holds a number?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295399"/>
            <a:ext cx="3048006" cy="2438405"/>
          </a:xfrm>
          <a:prstGeom prst="rect">
            <a:avLst/>
          </a:prstGeom>
        </p:spPr>
      </p:pic>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3" name="TextBox 12"/>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421941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4" y="1295400"/>
            <a:ext cx="3048006" cy="2438405"/>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2" name="Slide Number Placeholder 1"/>
          <p:cNvSpPr>
            <a:spLocks noGrp="1"/>
          </p:cNvSpPr>
          <p:nvPr>
            <p:ph type="sldNum" sz="quarter" idx="12"/>
          </p:nvPr>
        </p:nvSpPr>
        <p:spPr/>
        <p:txBody>
          <a:bodyPr/>
          <a:lstStyle/>
          <a:p>
            <a:fld id="{5848B7CA-1F02-4D36-887B-64608779FE93}" type="slidenum">
              <a:rPr lang="en-US" smtClean="0"/>
              <a:t>24</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027474"/>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Any cell in the input layer with a number value will have the distance 0 in the new layer, because it is zero distance away from itself. If we ask, how far away are we from the mainland? And we’re standing on the mainland, then we’re 0 distance away. Now let’s look at cells that have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in the input layer and share one or more sides with the mainland. </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90600" y="3886200"/>
            <a:ext cx="3051054" cy="369332"/>
          </a:xfrm>
          <a:prstGeom prst="rect">
            <a:avLst/>
          </a:prstGeom>
          <a:noFill/>
        </p:spPr>
        <p:txBody>
          <a:bodyPr wrap="square" rtlCol="0">
            <a:spAutoFit/>
          </a:bodyPr>
          <a:lstStyle/>
          <a:p>
            <a:pPr algn="ctr"/>
            <a:r>
              <a:rPr lang="en-US" dirty="0" smtClean="0"/>
              <a:t>Any cell with a number value =</a:t>
            </a:r>
            <a:endParaRPr lang="en-US" dirty="0"/>
          </a:p>
        </p:txBody>
      </p:sp>
      <p:sp>
        <p:nvSpPr>
          <p:cNvPr id="13" name="TextBox 12"/>
          <p:cNvSpPr txBox="1"/>
          <p:nvPr/>
        </p:nvSpPr>
        <p:spPr>
          <a:xfrm>
            <a:off x="5102346" y="3886200"/>
            <a:ext cx="3051054" cy="369332"/>
          </a:xfrm>
          <a:prstGeom prst="rect">
            <a:avLst/>
          </a:prstGeom>
          <a:noFill/>
        </p:spPr>
        <p:txBody>
          <a:bodyPr wrap="square" rtlCol="0">
            <a:spAutoFit/>
          </a:bodyPr>
          <a:lstStyle/>
          <a:p>
            <a:pPr algn="ctr"/>
            <a:r>
              <a:rPr lang="en-US" dirty="0"/>
              <a:t>z</a:t>
            </a:r>
            <a:r>
              <a:rPr lang="en-US" dirty="0" smtClean="0"/>
              <a:t>ero distance from itself.</a:t>
            </a:r>
            <a:endParaRPr lang="en-US" dirty="0"/>
          </a:p>
        </p:txBody>
      </p:sp>
      <p:sp>
        <p:nvSpPr>
          <p:cNvPr id="14" name="TextBox 13"/>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5" name="TextBox 14"/>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601598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4" y="1281065"/>
            <a:ext cx="3048006" cy="243840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2" name="Slide Number Placeholder 1"/>
          <p:cNvSpPr>
            <a:spLocks noGrp="1"/>
          </p:cNvSpPr>
          <p:nvPr>
            <p:ph type="sldNum" sz="quarter" idx="12"/>
          </p:nvPr>
        </p:nvSpPr>
        <p:spPr/>
        <p:txBody>
          <a:bodyPr/>
          <a:lstStyle/>
          <a:p>
            <a:fld id="{5848B7CA-1F02-4D36-887B-64608779FE93}" type="slidenum">
              <a:rPr lang="en-US" smtClean="0"/>
              <a:t>25</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output </a:t>
            </a:r>
            <a:r>
              <a:rPr lang="en-US" dirty="0" smtClean="0">
                <a:latin typeface="Times New Roman" panose="02020603050405020304" pitchFamily="18" charset="0"/>
                <a:cs typeface="Times New Roman" panose="02020603050405020304" pitchFamily="18" charset="0"/>
              </a:rPr>
              <a:t>layer, these cells get </a:t>
            </a:r>
            <a:r>
              <a:rPr lang="en-US" dirty="0">
                <a:latin typeface="Times New Roman" panose="02020603050405020304" pitchFamily="18" charset="0"/>
                <a:cs typeface="Times New Roman" panose="02020603050405020304" pitchFamily="18" charset="0"/>
              </a:rPr>
              <a:t>the value “</a:t>
            </a:r>
            <a:r>
              <a:rPr lang="en-US" dirty="0" smtClean="0">
                <a:latin typeface="Times New Roman" panose="02020603050405020304" pitchFamily="18" charset="0"/>
                <a:cs typeface="Times New Roman" panose="02020603050405020304" pitchFamily="18" charset="0"/>
              </a:rPr>
              <a:t>1” because in the input layer each of these cells are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and share a side with one or more cells that have </a:t>
            </a:r>
            <a:r>
              <a:rPr lang="en-US" dirty="0" smtClean="0">
                <a:latin typeface="Times New Roman" panose="02020603050405020304" pitchFamily="18" charset="0"/>
                <a:cs typeface="Times New Roman" panose="02020603050405020304" pitchFamily="18" charset="0"/>
              </a:rPr>
              <a:t>a number </a:t>
            </a:r>
            <a:r>
              <a:rPr lang="en-US" dirty="0" smtClean="0">
                <a:latin typeface="Times New Roman" panose="02020603050405020304" pitchFamily="18" charset="0"/>
                <a:cs typeface="Times New Roman" panose="02020603050405020304" pitchFamily="18" charset="0"/>
              </a:rPr>
              <a:t>value. In other words, they are 1 cell away from a cell with a number in the input layer. Now let’s look at what happens on diagonals, when a cell with </a:t>
            </a:r>
            <a:r>
              <a:rPr lang="en-US" dirty="0" err="1" smtClean="0">
                <a:latin typeface="Times New Roman" panose="02020603050405020304" pitchFamily="18" charset="0"/>
                <a:cs typeface="Times New Roman" panose="02020603050405020304" pitchFamily="18" charset="0"/>
              </a:rPr>
              <a:t>NoData</a:t>
            </a:r>
            <a:r>
              <a:rPr lang="en-US" dirty="0" smtClean="0">
                <a:latin typeface="Times New Roman" panose="02020603050405020304" pitchFamily="18" charset="0"/>
                <a:cs typeface="Times New Roman" panose="02020603050405020304" pitchFamily="18" charset="0"/>
              </a:rPr>
              <a:t> shares a corner with the mainland.</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02346" y="3886200"/>
            <a:ext cx="3051054" cy="369332"/>
          </a:xfrm>
          <a:prstGeom prst="rect">
            <a:avLst/>
          </a:prstGeom>
          <a:noFill/>
        </p:spPr>
        <p:txBody>
          <a:bodyPr wrap="square" rtlCol="0">
            <a:spAutoFit/>
          </a:bodyPr>
          <a:lstStyle/>
          <a:p>
            <a:pPr algn="ctr"/>
            <a:r>
              <a:rPr lang="en-US" dirty="0" smtClean="0"/>
              <a:t>One cell away.</a:t>
            </a:r>
            <a:endParaRPr lang="en-US" dirty="0"/>
          </a:p>
        </p:txBody>
      </p:sp>
      <p:sp>
        <p:nvSpPr>
          <p:cNvPr id="26" name="TextBox 25"/>
          <p:cNvSpPr txBox="1"/>
          <p:nvPr/>
        </p:nvSpPr>
        <p:spPr>
          <a:xfrm>
            <a:off x="990600" y="3886200"/>
            <a:ext cx="3051054" cy="923330"/>
          </a:xfrm>
          <a:prstGeom prst="rect">
            <a:avLst/>
          </a:prstGeom>
          <a:noFill/>
        </p:spPr>
        <p:txBody>
          <a:bodyPr wrap="square" rtlCol="0">
            <a:spAutoFit/>
          </a:bodyPr>
          <a:lstStyle/>
          <a:p>
            <a:pPr algn="ctr"/>
            <a:r>
              <a:rPr lang="en-US" dirty="0" smtClean="0"/>
              <a:t>Any cell with </a:t>
            </a:r>
            <a:r>
              <a:rPr lang="en-US" dirty="0" err="1" smtClean="0"/>
              <a:t>NoData</a:t>
            </a:r>
            <a:r>
              <a:rPr lang="en-US" dirty="0" smtClean="0"/>
              <a:t> and shares one or more sides with a cell that holds a value =</a:t>
            </a:r>
            <a:endParaRPr lang="en-US" dirty="0"/>
          </a:p>
        </p:txBody>
      </p:sp>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6" name="TextBox 15"/>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510316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2" name="Slide Number Placeholder 1"/>
          <p:cNvSpPr>
            <a:spLocks noGrp="1"/>
          </p:cNvSpPr>
          <p:nvPr>
            <p:ph type="sldNum" sz="quarter" idx="12"/>
          </p:nvPr>
        </p:nvSpPr>
        <p:spPr/>
        <p:txBody>
          <a:bodyPr/>
          <a:lstStyle/>
          <a:p>
            <a:fld id="{5848B7CA-1F02-4D36-887B-64608779FE93}" type="slidenum">
              <a:rPr lang="en-US" smtClean="0"/>
              <a:t>26</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Because diagonal distance on a grid is longer than horizontal or vertical distance, the tool will use Pythagorean’s Theorem to calculate distance for diagonals. In this case, the right triangle has two sides equal to 1, so the length of the hypotenuse is 1.4. Here’s what happens with the remaining cells.</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501386" y="3886200"/>
            <a:ext cx="1956814" cy="923330"/>
          </a:xfrm>
          <a:prstGeom prst="rect">
            <a:avLst/>
          </a:prstGeom>
          <a:noFill/>
        </p:spPr>
        <p:txBody>
          <a:bodyPr wrap="square" rtlCol="0">
            <a:spAutoFit/>
          </a:bodyPr>
          <a:lstStyle/>
          <a:p>
            <a:r>
              <a:rPr lang="en-US" dirty="0" smtClean="0"/>
              <a:t>Use Pythagorean’s Theorem for diagonal distance.</a:t>
            </a:r>
            <a:endParaRPr lang="en-US" dirty="0"/>
          </a:p>
        </p:txBody>
      </p:sp>
      <p:sp>
        <p:nvSpPr>
          <p:cNvPr id="23" name="TextBox 22"/>
          <p:cNvSpPr txBox="1"/>
          <p:nvPr/>
        </p:nvSpPr>
        <p:spPr>
          <a:xfrm>
            <a:off x="990600" y="3886200"/>
            <a:ext cx="3051054" cy="923330"/>
          </a:xfrm>
          <a:prstGeom prst="rect">
            <a:avLst/>
          </a:prstGeom>
          <a:noFill/>
        </p:spPr>
        <p:txBody>
          <a:bodyPr wrap="square" rtlCol="0">
            <a:spAutoFit/>
          </a:bodyPr>
          <a:lstStyle/>
          <a:p>
            <a:pPr algn="ctr"/>
            <a:r>
              <a:rPr lang="en-US" dirty="0" smtClean="0"/>
              <a:t>Cell with </a:t>
            </a:r>
            <a:r>
              <a:rPr lang="en-US" dirty="0" err="1" smtClean="0"/>
              <a:t>NoData</a:t>
            </a:r>
            <a:r>
              <a:rPr lang="en-US" dirty="0" smtClean="0"/>
              <a:t> and shares a corner with cell that holds a number value.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4" y="1295395"/>
            <a:ext cx="3048006" cy="24384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976329"/>
            <a:ext cx="847346" cy="868682"/>
          </a:xfrm>
          <a:prstGeom prst="rect">
            <a:avLst/>
          </a:prstGeom>
        </p:spPr>
      </p:pic>
      <p:sp>
        <p:nvSpPr>
          <p:cNvPr id="18" name="TextBox 1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9" name="TextBox 1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646663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27</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257800"/>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Cells with values “2” or “3” are nearest to the mainland in the horizontal or vertical direction. Cells with decimal values are nearest to the mainland diagonally and are calculated with Pythagorean’s Theorem. So we’re almost there but we haven’t established what units these numbers represent. We need to translate how many cells away something is into units of distance, like meters.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4" y="1295400"/>
            <a:ext cx="3048006" cy="243840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870956"/>
            <a:ext cx="719329" cy="123139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5309" y="3849909"/>
            <a:ext cx="1237491" cy="123749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3800" y="3261356"/>
            <a:ext cx="1240539" cy="1844044"/>
          </a:xfrm>
          <a:prstGeom prst="rect">
            <a:avLst/>
          </a:prstGeom>
        </p:spPr>
      </p:pic>
      <p:sp>
        <p:nvSpPr>
          <p:cNvPr id="13" name="TextBox 12"/>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7" name="TextBox 16"/>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75034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28</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EUCLIDEAN DISTANCE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do this, we just need to know the distance that each side of a raster cell represents. Then we can use this number to scale the cells. In our example, let’s say the cell size is 100 meters. We just multiply this number with the distance in cell units to calculate the geographic distance.</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752" t="38211" r="35842" b="36170"/>
          <a:stretch/>
        </p:blipFill>
        <p:spPr>
          <a:xfrm>
            <a:off x="7391400" y="3718710"/>
            <a:ext cx="896294" cy="624690"/>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4752" t="38211" r="35842" b="36170"/>
          <a:stretch/>
        </p:blipFill>
        <p:spPr>
          <a:xfrm>
            <a:off x="3276600" y="3773821"/>
            <a:ext cx="896294" cy="6246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4" y="1295395"/>
            <a:ext cx="3048006" cy="243840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94" y="1295400"/>
            <a:ext cx="3048006" cy="2438405"/>
          </a:xfrm>
          <a:prstGeom prst="rect">
            <a:avLst/>
          </a:prstGeom>
        </p:spPr>
      </p:pic>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7" name="TextBox 16"/>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431170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howarth\Dropbox\2017-nsf-ucsb\tutorial slides\_13_euclidean_dis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1" cy="3873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29</a:t>
            </a:fld>
            <a:endParaRPr lang="en-US"/>
          </a:p>
        </p:txBody>
      </p:sp>
      <p:sp>
        <p:nvSpPr>
          <p:cNvPr id="4" name="TextBox 3"/>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the dialogue window for the EUCLIDEAN DISTANCE tool. I’ve filled out three prompts.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EUCLIDEAN DISTANCE Tool</a:t>
            </a:r>
            <a:endParaRPr lang="en-US" sz="2400" b="1" dirty="0">
              <a:cs typeface="Times New Roman" panose="02020603050405020304" pitchFamily="18" charset="0"/>
            </a:endParaRPr>
          </a:p>
        </p:txBody>
      </p:sp>
    </p:spTree>
    <p:extLst>
      <p:ext uri="{BB962C8B-B14F-4D97-AF65-F5344CB8AC3E}">
        <p14:creationId xmlns:p14="http://schemas.microsoft.com/office/powerpoint/2010/main" val="3960537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36441"/>
            <a:ext cx="3048006" cy="2438405"/>
          </a:xfrm>
          <a:prstGeom prst="rect">
            <a:avLst/>
          </a:prstGeom>
        </p:spPr>
      </p:pic>
      <p:sp>
        <p:nvSpPr>
          <p:cNvPr id="6" name="TextBox 5"/>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Let’s use this simple example to look at </a:t>
            </a:r>
            <a:r>
              <a:rPr lang="en-US" dirty="0">
                <a:latin typeface="Times New Roman" panose="02020603050405020304" pitchFamily="18" charset="0"/>
                <a:cs typeface="Times New Roman" panose="02020603050405020304" pitchFamily="18" charset="0"/>
              </a:rPr>
              <a:t>how a map layer </a:t>
            </a:r>
            <a:r>
              <a:rPr lang="en-US" dirty="0" smtClean="0">
                <a:latin typeface="Times New Roman" panose="02020603050405020304" pitchFamily="18" charset="0"/>
                <a:cs typeface="Times New Roman" panose="02020603050405020304" pitchFamily="18" charset="0"/>
              </a:rPr>
              <a:t>works in a GIS. A </a:t>
            </a:r>
            <a:r>
              <a:rPr lang="en-US" dirty="0">
                <a:latin typeface="Times New Roman" panose="02020603050405020304" pitchFamily="18" charset="0"/>
                <a:cs typeface="Times New Roman" panose="02020603050405020304" pitchFamily="18" charset="0"/>
              </a:rPr>
              <a:t>map layer is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grid of cells and each cell </a:t>
            </a:r>
            <a:r>
              <a:rPr lang="en-US" dirty="0" smtClean="0">
                <a:latin typeface="Times New Roman" panose="02020603050405020304" pitchFamily="18" charset="0"/>
                <a:cs typeface="Times New Roman" panose="02020603050405020304" pitchFamily="18" charset="0"/>
              </a:rPr>
              <a:t>must hold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number.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GIS can </a:t>
            </a:r>
            <a:r>
              <a:rPr lang="en-US" dirty="0" smtClean="0">
                <a:latin typeface="Times New Roman" panose="02020603050405020304" pitchFamily="18" charset="0"/>
                <a:cs typeface="Times New Roman" panose="02020603050405020304" pitchFamily="18" charset="0"/>
              </a:rPr>
              <a:t>display each number with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color. In technical jargon, this is called a “raster layer.” In this example, the raster contains two values, 0 or 1, and these values serve as codes to represent whether the location is ocean or land.</a:t>
            </a:r>
          </a:p>
        </p:txBody>
      </p:sp>
      <p:sp>
        <p:nvSpPr>
          <p:cNvPr id="8" name="TextBox 7"/>
          <p:cNvSpPr txBox="1"/>
          <p:nvPr/>
        </p:nvSpPr>
        <p:spPr>
          <a:xfrm>
            <a:off x="4114800" y="1752600"/>
            <a:ext cx="4419600" cy="2031325"/>
          </a:xfrm>
          <a:prstGeom prst="rect">
            <a:avLst/>
          </a:prstGeom>
          <a:noFill/>
        </p:spPr>
        <p:txBody>
          <a:bodyPr wrap="square" rtlCol="0">
            <a:spAutoFit/>
          </a:bodyPr>
          <a:lstStyle/>
          <a:p>
            <a:r>
              <a:rPr lang="en-US" i="1" dirty="0" smtClean="0">
                <a:cs typeface="Courier New" panose="02070309020205020404" pitchFamily="49" charset="0"/>
              </a:rPr>
              <a:t>A grid of cells</a:t>
            </a:r>
          </a:p>
          <a:p>
            <a:endParaRPr lang="en-US" i="1" dirty="0">
              <a:cs typeface="Courier New" panose="02070309020205020404" pitchFamily="49" charset="0"/>
            </a:endParaRPr>
          </a:p>
          <a:p>
            <a:r>
              <a:rPr lang="en-US" i="1" dirty="0" smtClean="0">
                <a:cs typeface="Courier New" panose="02070309020205020404" pitchFamily="49" charset="0"/>
              </a:rPr>
              <a:t>Each cell must hold a number</a:t>
            </a:r>
          </a:p>
          <a:p>
            <a:endParaRPr lang="en-US" i="1" dirty="0">
              <a:cs typeface="Courier New" panose="02070309020205020404" pitchFamily="49" charset="0"/>
            </a:endParaRPr>
          </a:p>
          <a:p>
            <a:r>
              <a:rPr lang="en-US" i="1" dirty="0" smtClean="0">
                <a:cs typeface="Courier New" panose="02070309020205020404" pitchFamily="49" charset="0"/>
              </a:rPr>
              <a:t>Each number displayed with a color</a:t>
            </a:r>
          </a:p>
          <a:p>
            <a:endParaRPr lang="en-US" i="1" dirty="0">
              <a:cs typeface="Courier New" panose="02070309020205020404" pitchFamily="49" charset="0"/>
            </a:endParaRPr>
          </a:p>
          <a:p>
            <a:r>
              <a:rPr lang="en-US" i="1" dirty="0" smtClean="0">
                <a:cs typeface="Courier New" panose="02070309020205020404" pitchFamily="49" charset="0"/>
              </a:rPr>
              <a:t>Called a “Raster” Layer</a:t>
            </a:r>
            <a:endParaRPr lang="en-US" i="1" dirty="0">
              <a:cs typeface="Courier New" panose="02070309020205020404" pitchFamily="49" charset="0"/>
            </a:endParaRPr>
          </a:p>
        </p:txBody>
      </p:sp>
      <p:sp>
        <p:nvSpPr>
          <p:cNvPr id="11" name="TextBox 10"/>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How a map layer works in a GIS</a:t>
            </a:r>
            <a:endParaRPr lang="en-US" sz="2400" b="1" dirty="0">
              <a:cs typeface="Courier New" panose="02070309020205020404" pitchFamily="49" charset="0"/>
            </a:endParaRPr>
          </a:p>
        </p:txBody>
      </p:sp>
    </p:spTree>
    <p:extLst>
      <p:ext uri="{BB962C8B-B14F-4D97-AF65-F5344CB8AC3E}">
        <p14:creationId xmlns:p14="http://schemas.microsoft.com/office/powerpoint/2010/main" val="4290520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howarth\Dropbox\2017-nsf-ucsb\tutorial slides\_13_euclidean_dis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1" cy="3873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30</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first tells the tool the name of the layer we’re starting with. The second tells the tool the name of the layer we’re making and where the tool should save it. The third tells the tool the cell size of the input layer in meters so it can scale the cell distance calculation.</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EUCLIDEAN DISTANCE Tool</a:t>
            </a:r>
            <a:endParaRPr lang="en-US" sz="2400" b="1" dirty="0">
              <a:cs typeface="Times New Roman" panose="02020603050405020304" pitchFamily="18" charset="0"/>
            </a:endParaRPr>
          </a:p>
        </p:txBody>
      </p:sp>
      <p:sp>
        <p:nvSpPr>
          <p:cNvPr id="3" name="TextBox 2"/>
          <p:cNvSpPr txBox="1"/>
          <p:nvPr/>
        </p:nvSpPr>
        <p:spPr>
          <a:xfrm>
            <a:off x="228600" y="1311822"/>
            <a:ext cx="2438400" cy="369332"/>
          </a:xfrm>
          <a:prstGeom prst="rect">
            <a:avLst/>
          </a:prstGeom>
          <a:noFill/>
        </p:spPr>
        <p:txBody>
          <a:bodyPr wrap="square" rtlCol="0">
            <a:spAutoFit/>
          </a:bodyPr>
          <a:lstStyle/>
          <a:p>
            <a:r>
              <a:rPr lang="en-US" dirty="0" smtClean="0"/>
              <a:t>1. Layer to start with.</a:t>
            </a:r>
            <a:endParaRPr lang="en-US" dirty="0"/>
          </a:p>
        </p:txBody>
      </p:sp>
      <p:sp>
        <p:nvSpPr>
          <p:cNvPr id="7" name="TextBox 6"/>
          <p:cNvSpPr txBox="1"/>
          <p:nvPr/>
        </p:nvSpPr>
        <p:spPr>
          <a:xfrm>
            <a:off x="228600" y="1840468"/>
            <a:ext cx="2438400" cy="646331"/>
          </a:xfrm>
          <a:prstGeom prst="rect">
            <a:avLst/>
          </a:prstGeom>
          <a:noFill/>
        </p:spPr>
        <p:txBody>
          <a:bodyPr wrap="square" rtlCol="0">
            <a:spAutoFit/>
          </a:bodyPr>
          <a:lstStyle/>
          <a:p>
            <a:r>
              <a:rPr lang="en-US" dirty="0" smtClean="0"/>
              <a:t>2. Name of new layer and where to save it. </a:t>
            </a:r>
            <a:endParaRPr lang="en-US" dirty="0"/>
          </a:p>
        </p:txBody>
      </p:sp>
      <p:sp>
        <p:nvSpPr>
          <p:cNvPr id="8" name="TextBox 7"/>
          <p:cNvSpPr txBox="1"/>
          <p:nvPr/>
        </p:nvSpPr>
        <p:spPr>
          <a:xfrm>
            <a:off x="228600" y="2526268"/>
            <a:ext cx="2438400" cy="646331"/>
          </a:xfrm>
          <a:prstGeom prst="rect">
            <a:avLst/>
          </a:prstGeom>
          <a:noFill/>
        </p:spPr>
        <p:txBody>
          <a:bodyPr wrap="square" rtlCol="0">
            <a:spAutoFit/>
          </a:bodyPr>
          <a:lstStyle/>
          <a:p>
            <a:r>
              <a:rPr lang="en-US" dirty="0" smtClean="0"/>
              <a:t>3. Cell size of input layer to scale cell distance.</a:t>
            </a:r>
            <a:endParaRPr lang="en-US" dirty="0"/>
          </a:p>
        </p:txBody>
      </p:sp>
      <p:cxnSp>
        <p:nvCxnSpPr>
          <p:cNvPr id="9" name="Straight Arrow Connector 8"/>
          <p:cNvCxnSpPr/>
          <p:nvPr/>
        </p:nvCxnSpPr>
        <p:spPr>
          <a:xfrm>
            <a:off x="2667000" y="2710934"/>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2025134"/>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1496488"/>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43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howarth\Dropbox\2017-nsf-ucsb\tutorial slides\04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31</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now we have this layer that tells us the distance of every location from the mainland. In our last step, we want to find the minimum distance from the mainland within each island. Look at how the values in the layer shown here change in the next slide.</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t>Step 4: Find minimum distance from mainland within each island</a:t>
            </a:r>
            <a:endParaRPr lang="en-US" sz="2400" b="1" dirty="0"/>
          </a:p>
        </p:txBody>
      </p:sp>
    </p:spTree>
    <p:extLst>
      <p:ext uri="{BB962C8B-B14F-4D97-AF65-F5344CB8AC3E}">
        <p14:creationId xmlns:p14="http://schemas.microsoft.com/office/powerpoint/2010/main" val="1483226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32</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this layer, we just have one value for each island. But we also have one value for the ocean and another value for the mainland. The tool that made this layer uses two input layers. So we need to use another layer along with the distance from the mainland layer to make the layer shown here.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229600" cy="4572000"/>
          </a:xfrm>
          <a:prstGeom prst="rect">
            <a:avLst/>
          </a:prstGeom>
        </p:spPr>
      </p:pic>
      <p:sp>
        <p:nvSpPr>
          <p:cNvPr id="6" name="TextBox 5"/>
          <p:cNvSpPr txBox="1"/>
          <p:nvPr/>
        </p:nvSpPr>
        <p:spPr>
          <a:xfrm>
            <a:off x="304800" y="137160"/>
            <a:ext cx="8458200" cy="461665"/>
          </a:xfrm>
          <a:prstGeom prst="rect">
            <a:avLst/>
          </a:prstGeom>
          <a:noFill/>
        </p:spPr>
        <p:txBody>
          <a:bodyPr wrap="square" rtlCol="0">
            <a:spAutoFit/>
          </a:bodyPr>
          <a:lstStyle/>
          <a:p>
            <a:r>
              <a:rPr lang="en-US" sz="2400" b="1" dirty="0" smtClean="0"/>
              <a:t>Step 4: Find minimum distance from mainland within each island</a:t>
            </a:r>
            <a:endParaRPr lang="en-US" sz="2400" b="1" dirty="0"/>
          </a:p>
        </p:txBody>
      </p:sp>
    </p:spTree>
    <p:extLst>
      <p:ext uri="{BB962C8B-B14F-4D97-AF65-F5344CB8AC3E}">
        <p14:creationId xmlns:p14="http://schemas.microsoft.com/office/powerpoint/2010/main" val="3157919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howarth\Dropbox\2017-nsf-ucsb\tutorial slides\02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33</a:t>
            </a:fld>
            <a:endParaRPr lang="en-US"/>
          </a:p>
        </p:txBody>
      </p:sp>
      <p:sp>
        <p:nvSpPr>
          <p:cNvPr id="5" name="TextBox 4"/>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We will use the layer we made in the first step that identifies each region with a unique number. This will let us make a new layer that tells us the minimum distance from the mainland within each unique region.</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37160"/>
            <a:ext cx="8458200" cy="461665"/>
          </a:xfrm>
          <a:prstGeom prst="rect">
            <a:avLst/>
          </a:prstGeom>
          <a:noFill/>
        </p:spPr>
        <p:txBody>
          <a:bodyPr wrap="square" rtlCol="0">
            <a:spAutoFit/>
          </a:bodyPr>
          <a:lstStyle/>
          <a:p>
            <a:r>
              <a:rPr lang="en-US" sz="2400" b="1" dirty="0" smtClean="0"/>
              <a:t>Step 4: Find minimum distance from mainland within each island</a:t>
            </a:r>
            <a:endParaRPr lang="en-US" sz="2400" b="1" dirty="0"/>
          </a:p>
        </p:txBody>
      </p:sp>
    </p:spTree>
    <p:extLst>
      <p:ext uri="{BB962C8B-B14F-4D97-AF65-F5344CB8AC3E}">
        <p14:creationId xmlns:p14="http://schemas.microsoft.com/office/powerpoint/2010/main" val="137657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34</a:t>
            </a:fld>
            <a:endParaRPr lang="en-US"/>
          </a:p>
        </p:txBody>
      </p:sp>
      <p:sp>
        <p:nvSpPr>
          <p:cNvPr id="4" name="TextBox 3"/>
          <p:cNvSpPr txBox="1"/>
          <p:nvPr/>
        </p:nvSpPr>
        <p:spPr>
          <a:xfrm>
            <a:off x="685800" y="773668"/>
            <a:ext cx="3581400" cy="369332"/>
          </a:xfrm>
          <a:prstGeom prst="rect">
            <a:avLst/>
          </a:prstGeom>
          <a:noFill/>
        </p:spPr>
        <p:txBody>
          <a:bodyPr wrap="square" rtlCol="0">
            <a:spAutoFit/>
          </a:bodyPr>
          <a:lstStyle/>
          <a:p>
            <a:pPr algn="ctr"/>
            <a:r>
              <a:rPr lang="en-US" dirty="0" smtClean="0"/>
              <a:t>Layer with zones</a:t>
            </a:r>
            <a:endParaRPr lang="en-US" dirty="0"/>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we’ll use is called ZONAL STATISTICS and here’s how it </a:t>
            </a:r>
            <a:r>
              <a:rPr lang="en-US" dirty="0">
                <a:latin typeface="Times New Roman" panose="02020603050405020304" pitchFamily="18" charset="0"/>
                <a:cs typeface="Times New Roman" panose="02020603050405020304" pitchFamily="18" charset="0"/>
              </a:rPr>
              <a:t>works. We’ll start with this layer that uniquely identifies zones. Basically, every number value in the layer identifies a zone. Importantly, the cells don’t have to touch to define a </a:t>
            </a:r>
            <a:r>
              <a:rPr lang="en-US" dirty="0" smtClean="0">
                <a:latin typeface="Times New Roman" panose="02020603050405020304" pitchFamily="18" charset="0"/>
                <a:cs typeface="Times New Roman" panose="02020603050405020304" pitchFamily="18" charset="0"/>
              </a:rPr>
              <a:t>zone.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13" name="TextBox 12"/>
          <p:cNvSpPr txBox="1"/>
          <p:nvPr/>
        </p:nvSpPr>
        <p:spPr>
          <a:xfrm>
            <a:off x="4572000" y="1447800"/>
            <a:ext cx="4114800" cy="369332"/>
          </a:xfrm>
          <a:prstGeom prst="rect">
            <a:avLst/>
          </a:prstGeom>
          <a:noFill/>
        </p:spPr>
        <p:txBody>
          <a:bodyPr wrap="square" rtlCol="0">
            <a:spAutoFit/>
          </a:bodyPr>
          <a:lstStyle/>
          <a:p>
            <a:r>
              <a:rPr lang="en-US" dirty="0" smtClean="0"/>
              <a:t>Every number identifies a zone</a:t>
            </a:r>
            <a:endParaRPr lang="en-US" dirty="0"/>
          </a:p>
        </p:txBody>
      </p:sp>
      <p:sp>
        <p:nvSpPr>
          <p:cNvPr id="15" name="TextBox 14"/>
          <p:cNvSpPr txBox="1"/>
          <p:nvPr/>
        </p:nvSpPr>
        <p:spPr>
          <a:xfrm>
            <a:off x="4572000" y="1905000"/>
            <a:ext cx="3200400" cy="369332"/>
          </a:xfrm>
          <a:prstGeom prst="rect">
            <a:avLst/>
          </a:prstGeom>
          <a:noFill/>
        </p:spPr>
        <p:txBody>
          <a:bodyPr wrap="square" rtlCol="0">
            <a:spAutoFit/>
          </a:bodyPr>
          <a:lstStyle/>
          <a:p>
            <a:r>
              <a:rPr lang="en-US" dirty="0" smtClean="0"/>
              <a:t>Zones don’t have to touch</a:t>
            </a:r>
            <a:endParaRPr lang="en-US" dirty="0"/>
          </a:p>
        </p:txBody>
      </p:sp>
    </p:spTree>
    <p:extLst>
      <p:ext uri="{BB962C8B-B14F-4D97-AF65-F5344CB8AC3E}">
        <p14:creationId xmlns:p14="http://schemas.microsoft.com/office/powerpoint/2010/main" val="3125188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35</a:t>
            </a:fld>
            <a:endParaRPr lang="en-US"/>
          </a:p>
        </p:txBody>
      </p:sp>
      <p:sp>
        <p:nvSpPr>
          <p:cNvPr id="4" name="TextBox 3"/>
          <p:cNvSpPr txBox="1"/>
          <p:nvPr/>
        </p:nvSpPr>
        <p:spPr>
          <a:xfrm>
            <a:off x="685800" y="773668"/>
            <a:ext cx="3581400" cy="369332"/>
          </a:xfrm>
          <a:prstGeom prst="rect">
            <a:avLst/>
          </a:prstGeom>
          <a:noFill/>
        </p:spPr>
        <p:txBody>
          <a:bodyPr wrap="square" rtlCol="0">
            <a:spAutoFit/>
          </a:bodyPr>
          <a:lstStyle/>
          <a:p>
            <a:pPr algn="ctr"/>
            <a:r>
              <a:rPr lang="en-US" dirty="0" smtClean="0"/>
              <a:t>Layer with zones</a:t>
            </a:r>
            <a:endParaRPr lang="en-US" dirty="0"/>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62987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 is the list of values that define each zone. There are five zones. The first one is identified with 0. The last one is identified by 4</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13" name="TextBox 12"/>
          <p:cNvSpPr txBox="1"/>
          <p:nvPr/>
        </p:nvSpPr>
        <p:spPr>
          <a:xfrm>
            <a:off x="4572000" y="1447800"/>
            <a:ext cx="4114800" cy="369332"/>
          </a:xfrm>
          <a:prstGeom prst="rect">
            <a:avLst/>
          </a:prstGeom>
          <a:noFill/>
        </p:spPr>
        <p:txBody>
          <a:bodyPr wrap="square" rtlCol="0">
            <a:spAutoFit/>
          </a:bodyPr>
          <a:lstStyle/>
          <a:p>
            <a:r>
              <a:rPr lang="en-US" dirty="0" smtClean="0"/>
              <a:t>Every number identifies a zone</a:t>
            </a:r>
            <a:endParaRPr lang="en-US" dirty="0"/>
          </a:p>
        </p:txBody>
      </p:sp>
      <p:sp>
        <p:nvSpPr>
          <p:cNvPr id="15" name="TextBox 14"/>
          <p:cNvSpPr txBox="1"/>
          <p:nvPr/>
        </p:nvSpPr>
        <p:spPr>
          <a:xfrm>
            <a:off x="4572000" y="1905000"/>
            <a:ext cx="3200400" cy="369332"/>
          </a:xfrm>
          <a:prstGeom prst="rect">
            <a:avLst/>
          </a:prstGeom>
          <a:noFill/>
        </p:spPr>
        <p:txBody>
          <a:bodyPr wrap="square" rtlCol="0">
            <a:spAutoFit/>
          </a:bodyPr>
          <a:lstStyle/>
          <a:p>
            <a:r>
              <a:rPr lang="en-US" dirty="0" smtClean="0"/>
              <a:t>Zones don’t have to touch</a:t>
            </a:r>
            <a:endParaRPr lang="en-US" dirty="0"/>
          </a:p>
        </p:txBody>
      </p:sp>
      <p:sp>
        <p:nvSpPr>
          <p:cNvPr id="11" name="TextBox 10"/>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spTree>
    <p:extLst>
      <p:ext uri="{BB962C8B-B14F-4D97-AF65-F5344CB8AC3E}">
        <p14:creationId xmlns:p14="http://schemas.microsoft.com/office/powerpoint/2010/main" val="626312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36</a:t>
            </a:fld>
            <a:endParaRPr lang="en-US"/>
          </a:p>
        </p:txBody>
      </p:sp>
      <p:sp>
        <p:nvSpPr>
          <p:cNvPr id="4" name="TextBox 3"/>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62987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Now let’s look at the second layer that provides the values we want to summarize within each zone. In this case, we want to use the distance layer. </a:t>
            </a:r>
            <a:r>
              <a:rPr lang="en-US" dirty="0">
                <a:latin typeface="Times New Roman" panose="02020603050405020304" pitchFamily="18" charset="0"/>
                <a:cs typeface="Times New Roman" panose="02020603050405020304" pitchFamily="18" charset="0"/>
              </a:rPr>
              <a:t>The GIS tool will focus on the values in </a:t>
            </a:r>
            <a:r>
              <a:rPr lang="en-US" dirty="0" smtClean="0">
                <a:latin typeface="Times New Roman" panose="02020603050405020304" pitchFamily="18" charset="0"/>
                <a:cs typeface="Times New Roman" panose="02020603050405020304" pitchFamily="18" charset="0"/>
              </a:rPr>
              <a:t>this layer that </a:t>
            </a:r>
            <a:r>
              <a:rPr lang="en-US" dirty="0">
                <a:latin typeface="Times New Roman" panose="02020603050405020304" pitchFamily="18" charset="0"/>
                <a:cs typeface="Times New Roman" panose="02020603050405020304" pitchFamily="18" charset="0"/>
              </a:rPr>
              <a:t>are within each zone </a:t>
            </a:r>
            <a:r>
              <a:rPr lang="en-US" dirty="0" smtClean="0">
                <a:latin typeface="Times New Roman" panose="02020603050405020304" pitchFamily="18" charset="0"/>
                <a:cs typeface="Times New Roman" panose="02020603050405020304" pitchFamily="18" charset="0"/>
              </a:rPr>
              <a:t>in the first layer. </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a:solidFill>
            <a:schemeClr val="accent1"/>
          </a:solid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72007"/>
            <a:ext cx="3048006" cy="2438405"/>
          </a:xfrm>
          <a:prstGeom prst="rect">
            <a:avLst/>
          </a:prstGeom>
        </p:spPr>
      </p:pic>
      <p:sp>
        <p:nvSpPr>
          <p:cNvPr id="11" name="TextBox 10"/>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24" name="TextBox 23"/>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spTree>
    <p:extLst>
      <p:ext uri="{BB962C8B-B14F-4D97-AF65-F5344CB8AC3E}">
        <p14:creationId xmlns:p14="http://schemas.microsoft.com/office/powerpoint/2010/main" val="165426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37</a:t>
            </a:fld>
            <a:endParaRPr lang="en-US"/>
          </a:p>
        </p:txBody>
      </p:sp>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2" name="TextBox 11"/>
          <p:cNvSpPr txBox="1"/>
          <p:nvPr/>
        </p:nvSpPr>
        <p:spPr>
          <a:xfrm>
            <a:off x="457200" y="562987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 is the list of </a:t>
            </a:r>
            <a:r>
              <a:rPr lang="en-US" dirty="0">
                <a:latin typeface="Times New Roman" panose="02020603050405020304" pitchFamily="18" charset="0"/>
                <a:cs typeface="Times New Roman" panose="02020603050405020304" pitchFamily="18" charset="0"/>
              </a:rPr>
              <a:t>values in the right layer that are in Zone 0 in the left </a:t>
            </a:r>
            <a:r>
              <a:rPr lang="en-US" dirty="0" smtClean="0">
                <a:latin typeface="Times New Roman" panose="02020603050405020304" pitchFamily="18" charset="0"/>
                <a:cs typeface="Times New Roman" panose="02020603050405020304" pitchFamily="18" charset="0"/>
              </a:rPr>
              <a:t>layer. If we just list the values once even if they appear many times, then there are four values in the right layer that are found within Zone 0 in the first layer.</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2209795"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8994"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2"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0600"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6991"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57796"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6190"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6998"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57796"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1477328"/>
          </a:xfrm>
          <a:prstGeom prst="rect">
            <a:avLst/>
          </a:prstGeom>
          <a:noFill/>
        </p:spPr>
        <p:txBody>
          <a:bodyPr wrap="square" rtlCol="0">
            <a:spAutoFit/>
          </a:bodyPr>
          <a:lstStyle/>
          <a:p>
            <a:pPr algn="ctr"/>
            <a:r>
              <a:rPr lang="en-US" b="1" dirty="0" smtClean="0"/>
              <a:t>Values</a:t>
            </a:r>
          </a:p>
          <a:p>
            <a:pPr algn="ctr"/>
            <a:r>
              <a:rPr lang="en-US" dirty="0" smtClean="0"/>
              <a:t>100, 200, 223, 282</a:t>
            </a:r>
          </a:p>
          <a:p>
            <a:pPr algn="ctr"/>
            <a:endParaRPr lang="en-US" dirty="0" smtClean="0"/>
          </a:p>
          <a:p>
            <a:pPr algn="ctr"/>
            <a:endParaRPr lang="en-US" dirty="0" smtClean="0"/>
          </a:p>
          <a:p>
            <a:pPr algn="ctr"/>
            <a:endParaRPr lang="en-US" dirty="0"/>
          </a:p>
        </p:txBody>
      </p:sp>
      <p:sp>
        <p:nvSpPr>
          <p:cNvPr id="24" name="TextBox 23"/>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5" name="TextBox 24"/>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Tree>
    <p:extLst>
      <p:ext uri="{BB962C8B-B14F-4D97-AF65-F5344CB8AC3E}">
        <p14:creationId xmlns:p14="http://schemas.microsoft.com/office/powerpoint/2010/main" val="3938117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38</a:t>
            </a:fld>
            <a:endParaRPr lang="en-US"/>
          </a:p>
        </p:txBody>
      </p:sp>
      <p:sp>
        <p:nvSpPr>
          <p:cNvPr id="12" name="TextBox 11"/>
          <p:cNvSpPr txBox="1"/>
          <p:nvPr/>
        </p:nvSpPr>
        <p:spPr>
          <a:xfrm>
            <a:off x="228600" y="5629870"/>
            <a:ext cx="4800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will let us choose a statistic to summarize the values in each zone. We’ll use “Minimum” as our statistic</a:t>
            </a:r>
            <a:r>
              <a:rPr lang="en-US"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2209795"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8994"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2"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0600"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6991"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57796"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6190"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6998"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57796"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1477328"/>
          </a:xfrm>
          <a:prstGeom prst="rect">
            <a:avLst/>
          </a:prstGeom>
          <a:noFill/>
        </p:spPr>
        <p:txBody>
          <a:bodyPr wrap="square" rtlCol="0">
            <a:spAutoFit/>
          </a:bodyPr>
          <a:lstStyle/>
          <a:p>
            <a:pPr algn="ctr"/>
            <a:r>
              <a:rPr lang="en-US" b="1" dirty="0" smtClean="0"/>
              <a:t>Values</a:t>
            </a:r>
          </a:p>
          <a:p>
            <a:pPr algn="ctr"/>
            <a:r>
              <a:rPr lang="en-US" dirty="0" smtClean="0"/>
              <a:t>100, 200, 223, 282</a:t>
            </a:r>
          </a:p>
          <a:p>
            <a:pPr algn="ctr"/>
            <a:endParaRPr lang="en-US" dirty="0" smtClean="0"/>
          </a:p>
          <a:p>
            <a:pPr algn="ctr"/>
            <a:endParaRPr lang="en-US" dirty="0" smtClean="0"/>
          </a:p>
          <a:p>
            <a:pPr algn="ctr"/>
            <a:endParaRPr lang="en-US" dirty="0"/>
          </a:p>
        </p:txBody>
      </p:sp>
      <p:sp>
        <p:nvSpPr>
          <p:cNvPr id="25" name="TextBox 24"/>
          <p:cNvSpPr txBox="1"/>
          <p:nvPr/>
        </p:nvSpPr>
        <p:spPr>
          <a:xfrm>
            <a:off x="3047997" y="3884474"/>
            <a:ext cx="1600203" cy="1477328"/>
          </a:xfrm>
          <a:prstGeom prst="rect">
            <a:avLst/>
          </a:prstGeom>
          <a:noFill/>
        </p:spPr>
        <p:txBody>
          <a:bodyPr wrap="square" rtlCol="0">
            <a:spAutoFit/>
          </a:bodyPr>
          <a:lstStyle/>
          <a:p>
            <a:pPr algn="ctr"/>
            <a:r>
              <a:rPr lang="en-US" b="1" dirty="0" smtClean="0"/>
              <a:t>Statistic: </a:t>
            </a:r>
            <a:r>
              <a:rPr lang="en-US" b="1" i="1" dirty="0" smtClean="0"/>
              <a:t>Min</a:t>
            </a:r>
          </a:p>
          <a:p>
            <a:pPr algn="ctr"/>
            <a:endParaRPr lang="en-US" dirty="0" smtClean="0"/>
          </a:p>
          <a:p>
            <a:pPr algn="ctr"/>
            <a:endParaRPr lang="en-US" dirty="0" smtClean="0"/>
          </a:p>
          <a:p>
            <a:pPr algn="ctr"/>
            <a:endParaRPr lang="en-US" dirty="0" smtClean="0"/>
          </a:p>
          <a:p>
            <a:pPr algn="ctr"/>
            <a:endParaRPr lang="en-US" dirty="0"/>
          </a:p>
        </p:txBody>
      </p:sp>
      <p:sp>
        <p:nvSpPr>
          <p:cNvPr id="24" name="TextBox 23"/>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26" name="TextBox 25"/>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7" name="TextBox 26"/>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392" y="4343395"/>
            <a:ext cx="3048006" cy="2438405"/>
          </a:xfrm>
          <a:prstGeom prst="rect">
            <a:avLst/>
          </a:prstGeom>
        </p:spPr>
      </p:pic>
      <p:sp>
        <p:nvSpPr>
          <p:cNvPr id="28" name="TextBox 27"/>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2276328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39</a:t>
            </a:fld>
            <a:endParaRPr lang="en-US"/>
          </a:p>
        </p:txBody>
      </p:sp>
      <p:sp>
        <p:nvSpPr>
          <p:cNvPr id="12" name="TextBox 11"/>
          <p:cNvSpPr txBox="1"/>
          <p:nvPr/>
        </p:nvSpPr>
        <p:spPr>
          <a:xfrm>
            <a:off x="228600" y="5629870"/>
            <a:ext cx="4800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output layer will store the minimum value in each cell of the output layer that corresponds to the zone. So for Zone 0, each cell would be the value “100.”</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2209795"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8994"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2"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0600"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6991" y="1295395"/>
            <a:ext cx="1828807"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57796" y="1905000"/>
            <a:ext cx="1219195"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6190" y="1905000"/>
            <a:ext cx="60961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6998" y="2514595"/>
            <a:ext cx="6095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57796" y="3124195"/>
            <a:ext cx="1219198"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1477328"/>
          </a:xfrm>
          <a:prstGeom prst="rect">
            <a:avLst/>
          </a:prstGeom>
          <a:noFill/>
        </p:spPr>
        <p:txBody>
          <a:bodyPr wrap="square" rtlCol="0">
            <a:spAutoFit/>
          </a:bodyPr>
          <a:lstStyle/>
          <a:p>
            <a:pPr algn="ctr"/>
            <a:r>
              <a:rPr lang="en-US" b="1" dirty="0" smtClean="0"/>
              <a:t>Values</a:t>
            </a:r>
          </a:p>
          <a:p>
            <a:pPr algn="ctr"/>
            <a:r>
              <a:rPr lang="en-US" b="1" dirty="0" smtClean="0">
                <a:solidFill>
                  <a:srgbClr val="C00000"/>
                </a:solidFill>
              </a:rPr>
              <a:t>100</a:t>
            </a:r>
            <a:r>
              <a:rPr lang="en-US" dirty="0" smtClean="0"/>
              <a:t>, 200, 223, 282</a:t>
            </a:r>
          </a:p>
          <a:p>
            <a:pPr algn="ctr"/>
            <a:endParaRPr lang="en-US" dirty="0" smtClean="0"/>
          </a:p>
          <a:p>
            <a:pPr algn="ctr"/>
            <a:endParaRPr lang="en-US" dirty="0" smtClean="0"/>
          </a:p>
          <a:p>
            <a:pPr algn="ctr"/>
            <a:endParaRPr lang="en-US" dirty="0"/>
          </a:p>
        </p:txBody>
      </p:sp>
      <p:sp>
        <p:nvSpPr>
          <p:cNvPr id="25" name="TextBox 24"/>
          <p:cNvSpPr txBox="1"/>
          <p:nvPr/>
        </p:nvSpPr>
        <p:spPr>
          <a:xfrm>
            <a:off x="3047997" y="3884474"/>
            <a:ext cx="1600203" cy="1477328"/>
          </a:xfrm>
          <a:prstGeom prst="rect">
            <a:avLst/>
          </a:prstGeom>
          <a:noFill/>
        </p:spPr>
        <p:txBody>
          <a:bodyPr wrap="square" rtlCol="0">
            <a:spAutoFit/>
          </a:bodyPr>
          <a:lstStyle/>
          <a:p>
            <a:pPr algn="ctr"/>
            <a:r>
              <a:rPr lang="en-US" b="1" dirty="0" smtClean="0"/>
              <a:t>Statistic: </a:t>
            </a:r>
            <a:r>
              <a:rPr lang="en-US" b="1" i="1" dirty="0" smtClean="0"/>
              <a:t>Min</a:t>
            </a:r>
          </a:p>
          <a:p>
            <a:pPr algn="ctr"/>
            <a:r>
              <a:rPr lang="en-US" dirty="0" smtClean="0"/>
              <a:t>100</a:t>
            </a:r>
          </a:p>
          <a:p>
            <a:pPr algn="ctr"/>
            <a:endParaRPr lang="en-US" dirty="0" smtClean="0"/>
          </a:p>
          <a:p>
            <a:pPr algn="ctr"/>
            <a:endParaRPr lang="en-US" dirty="0" smtClean="0"/>
          </a:p>
          <a:p>
            <a:pPr algn="ct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343395"/>
            <a:ext cx="3048006" cy="2438405"/>
          </a:xfrm>
          <a:prstGeom prst="rect">
            <a:avLst/>
          </a:prstGeom>
        </p:spPr>
      </p:pic>
      <p:sp>
        <p:nvSpPr>
          <p:cNvPr id="26" name="TextBox 25"/>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27" name="TextBox 26"/>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8" name="TextBox 27"/>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29" name="TextBox 28"/>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3157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3" idx="3"/>
            <a:endCxn id="4" idx="1"/>
          </p:cNvCxnSpPr>
          <p:nvPr/>
        </p:nvCxnSpPr>
        <p:spPr>
          <a:xfrm flipV="1">
            <a:off x="3657606" y="2743203"/>
            <a:ext cx="1600194" cy="124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848B7CA-1F02-4D36-887B-64608779FE93}" type="slidenum">
              <a:rPr lang="en-US" smtClean="0"/>
              <a:t>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36441"/>
            <a:ext cx="3048006" cy="2438405"/>
          </a:xfrm>
          <a:prstGeom prst="rect">
            <a:avLst/>
          </a:prstGeom>
        </p:spPr>
      </p:pic>
      <p:sp>
        <p:nvSpPr>
          <p:cNvPr id="6" name="TextBox 5"/>
          <p:cNvSpPr txBox="1"/>
          <p:nvPr/>
        </p:nvSpPr>
        <p:spPr>
          <a:xfrm>
            <a:off x="457200" y="5228272"/>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Now let’s look at how a GIS processes information on map layers. The general idea is that you will use a raster layer with a GIS tool in order to make a new raster layer. We’ll call the layer on the left the “input” layer and the layer on the right the “output” layer.</a:t>
            </a:r>
          </a:p>
        </p:txBody>
      </p:sp>
      <p:sp>
        <p:nvSpPr>
          <p:cNvPr id="11" name="TextBox 10"/>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How a GIS processes information on map layers</a:t>
            </a:r>
            <a:endParaRPr lang="en-US" sz="2400" b="1" dirty="0">
              <a:cs typeface="Courier New" panose="02070309020205020404" pitchFamily="49"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24000"/>
            <a:ext cx="3048006" cy="2438405"/>
          </a:xfrm>
          <a:prstGeom prst="rect">
            <a:avLst/>
          </a:prstGeom>
        </p:spPr>
      </p:pic>
      <p:sp>
        <p:nvSpPr>
          <p:cNvPr id="5" name="TextBox 4"/>
          <p:cNvSpPr txBox="1"/>
          <p:nvPr/>
        </p:nvSpPr>
        <p:spPr>
          <a:xfrm>
            <a:off x="3962400" y="2570977"/>
            <a:ext cx="1066800" cy="369332"/>
          </a:xfrm>
          <a:prstGeom prst="rect">
            <a:avLst/>
          </a:prstGeom>
          <a:solidFill>
            <a:srgbClr val="BADCFD"/>
          </a:solidFill>
        </p:spPr>
        <p:txBody>
          <a:bodyPr wrap="square" rtlCol="0">
            <a:spAutoFit/>
          </a:bodyPr>
          <a:lstStyle/>
          <a:p>
            <a:r>
              <a:rPr lang="en-US" dirty="0"/>
              <a:t>GIS TOOL</a:t>
            </a:r>
          </a:p>
        </p:txBody>
      </p:sp>
      <p:sp>
        <p:nvSpPr>
          <p:cNvPr id="12" name="TextBox 11"/>
          <p:cNvSpPr txBox="1"/>
          <p:nvPr/>
        </p:nvSpPr>
        <p:spPr>
          <a:xfrm>
            <a:off x="609600" y="1066800"/>
            <a:ext cx="3048006" cy="369332"/>
          </a:xfrm>
          <a:prstGeom prst="rect">
            <a:avLst/>
          </a:prstGeom>
          <a:noFill/>
        </p:spPr>
        <p:txBody>
          <a:bodyPr wrap="square" rtlCol="0">
            <a:spAutoFit/>
          </a:bodyPr>
          <a:lstStyle/>
          <a:p>
            <a:pPr algn="ctr"/>
            <a:r>
              <a:rPr lang="en-US" i="1" dirty="0"/>
              <a:t>u</a:t>
            </a:r>
            <a:r>
              <a:rPr lang="en-US" i="1" dirty="0" smtClean="0"/>
              <a:t>se a layer</a:t>
            </a:r>
            <a:endParaRPr lang="en-US" i="1" dirty="0"/>
          </a:p>
        </p:txBody>
      </p:sp>
      <p:sp>
        <p:nvSpPr>
          <p:cNvPr id="17" name="TextBox 16"/>
          <p:cNvSpPr txBox="1"/>
          <p:nvPr/>
        </p:nvSpPr>
        <p:spPr>
          <a:xfrm>
            <a:off x="5257800" y="1066800"/>
            <a:ext cx="3048006" cy="369332"/>
          </a:xfrm>
          <a:prstGeom prst="rect">
            <a:avLst/>
          </a:prstGeom>
          <a:noFill/>
        </p:spPr>
        <p:txBody>
          <a:bodyPr wrap="square" rtlCol="0">
            <a:spAutoFit/>
          </a:bodyPr>
          <a:lstStyle/>
          <a:p>
            <a:pPr algn="ctr"/>
            <a:r>
              <a:rPr lang="en-US" i="1" dirty="0"/>
              <a:t>t</a:t>
            </a:r>
            <a:r>
              <a:rPr lang="en-US" i="1" dirty="0" smtClean="0"/>
              <a:t>o make a new raster layer</a:t>
            </a:r>
            <a:endParaRPr lang="en-US" i="1" dirty="0"/>
          </a:p>
        </p:txBody>
      </p:sp>
      <p:sp>
        <p:nvSpPr>
          <p:cNvPr id="18" name="TextBox 17"/>
          <p:cNvSpPr txBox="1"/>
          <p:nvPr/>
        </p:nvSpPr>
        <p:spPr>
          <a:xfrm>
            <a:off x="3962400" y="2103864"/>
            <a:ext cx="1066800" cy="381000"/>
          </a:xfrm>
          <a:prstGeom prst="rect">
            <a:avLst/>
          </a:prstGeom>
          <a:noFill/>
        </p:spPr>
        <p:txBody>
          <a:bodyPr wrap="square" rtlCol="0">
            <a:spAutoFit/>
          </a:bodyPr>
          <a:lstStyle/>
          <a:p>
            <a:pPr algn="ctr"/>
            <a:r>
              <a:rPr lang="en-US" i="1" dirty="0"/>
              <a:t>w</a:t>
            </a:r>
            <a:r>
              <a:rPr lang="en-US" i="1" dirty="0" smtClean="0"/>
              <a:t>ith a</a:t>
            </a:r>
            <a:endParaRPr lang="en-US" i="1" dirty="0"/>
          </a:p>
        </p:txBody>
      </p:sp>
      <p:sp>
        <p:nvSpPr>
          <p:cNvPr id="13" name="TextBox 12"/>
          <p:cNvSpPr txBox="1"/>
          <p:nvPr/>
        </p:nvSpPr>
        <p:spPr>
          <a:xfrm>
            <a:off x="609600" y="4114800"/>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4" name="TextBox 13"/>
          <p:cNvSpPr txBox="1"/>
          <p:nvPr/>
        </p:nvSpPr>
        <p:spPr>
          <a:xfrm>
            <a:off x="5257800" y="4114800"/>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962309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40</a:t>
            </a:fld>
            <a:endParaRPr lang="en-US"/>
          </a:p>
        </p:txBody>
      </p:sp>
      <p:sp>
        <p:nvSpPr>
          <p:cNvPr id="12" name="TextBox 11"/>
          <p:cNvSpPr txBox="1"/>
          <p:nvPr/>
        </p:nvSpPr>
        <p:spPr>
          <a:xfrm>
            <a:off x="228600" y="5629870"/>
            <a:ext cx="46482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output values for Zone 1 would look like this because the minimum distance in this zone is 0. </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13" name="Rectangle 12"/>
          <p:cNvSpPr/>
          <p:nvPr/>
        </p:nvSpPr>
        <p:spPr>
          <a:xfrm>
            <a:off x="990601" y="1295395"/>
            <a:ext cx="1219202"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905000"/>
            <a:ext cx="243840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3884474"/>
            <a:ext cx="2057403" cy="923330"/>
          </a:xfrm>
          <a:prstGeom prst="rect">
            <a:avLst/>
          </a:prstGeom>
          <a:noFill/>
        </p:spPr>
        <p:txBody>
          <a:bodyPr wrap="square" rtlCol="0">
            <a:spAutoFit/>
          </a:bodyPr>
          <a:lstStyle/>
          <a:p>
            <a:pPr algn="ctr"/>
            <a:r>
              <a:rPr lang="en-US" b="1" dirty="0" smtClean="0"/>
              <a:t>Values</a:t>
            </a:r>
          </a:p>
          <a:p>
            <a:pPr algn="ctr"/>
            <a:r>
              <a:rPr lang="en-US" b="1" dirty="0" smtClean="0"/>
              <a:t>100</a:t>
            </a:r>
            <a:r>
              <a:rPr lang="en-US" dirty="0" smtClean="0"/>
              <a:t>, 200, 223, 282</a:t>
            </a:r>
          </a:p>
          <a:p>
            <a:pPr algn="ctr"/>
            <a:r>
              <a:rPr lang="en-US" b="1" dirty="0" smtClean="0"/>
              <a:t>0</a:t>
            </a:r>
          </a:p>
        </p:txBody>
      </p:sp>
      <p:sp>
        <p:nvSpPr>
          <p:cNvPr id="25" name="TextBox 24"/>
          <p:cNvSpPr txBox="1"/>
          <p:nvPr/>
        </p:nvSpPr>
        <p:spPr>
          <a:xfrm>
            <a:off x="3047997" y="3884474"/>
            <a:ext cx="1600203" cy="923330"/>
          </a:xfrm>
          <a:prstGeom prst="rect">
            <a:avLst/>
          </a:prstGeom>
          <a:noFill/>
        </p:spPr>
        <p:txBody>
          <a:bodyPr wrap="square" rtlCol="0">
            <a:spAutoFit/>
          </a:bodyPr>
          <a:lstStyle/>
          <a:p>
            <a:pPr algn="ctr"/>
            <a:r>
              <a:rPr lang="en-US" b="1" dirty="0" smtClean="0"/>
              <a:t>Statistic: </a:t>
            </a:r>
            <a:r>
              <a:rPr lang="en-US" b="1" i="1" dirty="0" smtClean="0"/>
              <a:t>Min</a:t>
            </a:r>
          </a:p>
          <a:p>
            <a:pPr algn="ctr"/>
            <a:r>
              <a:rPr lang="en-US" dirty="0" smtClean="0"/>
              <a:t>100</a:t>
            </a:r>
          </a:p>
          <a:p>
            <a:pPr algn="ctr"/>
            <a:r>
              <a:rPr lang="en-US" dirty="0" smtClean="0"/>
              <a:t>0</a:t>
            </a:r>
            <a:endParaRPr lang="en-US" dirty="0"/>
          </a:p>
        </p:txBody>
      </p:sp>
      <p:sp>
        <p:nvSpPr>
          <p:cNvPr id="26" name="Rectangle 25"/>
          <p:cNvSpPr/>
          <p:nvPr/>
        </p:nvSpPr>
        <p:spPr>
          <a:xfrm>
            <a:off x="5257801" y="1295400"/>
            <a:ext cx="1219202" cy="60960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57800" y="1905005"/>
            <a:ext cx="2438400" cy="18288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345123"/>
            <a:ext cx="3048006" cy="2438405"/>
          </a:xfrm>
          <a:prstGeom prst="rect">
            <a:avLst/>
          </a:prstGeom>
        </p:spPr>
      </p:pic>
      <p:sp>
        <p:nvSpPr>
          <p:cNvPr id="18" name="TextBox 17"/>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9" name="TextBox 18"/>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20" name="TextBox 19"/>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21" name="TextBox 20"/>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980633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41</a:t>
            </a:fld>
            <a:endParaRPr lang="en-US"/>
          </a:p>
        </p:txBody>
      </p:sp>
      <p:sp>
        <p:nvSpPr>
          <p:cNvPr id="12" name="TextBox 11"/>
          <p:cNvSpPr txBox="1"/>
          <p:nvPr/>
        </p:nvSpPr>
        <p:spPr>
          <a:xfrm>
            <a:off x="228600" y="5629870"/>
            <a:ext cx="46482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 are the minimum values for the remaining cells. The minimum value is 141 in Zone 2, 200 in Zone 3, and 300 in Zone 4.</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7" y="1295395"/>
            <a:ext cx="3048006" cy="2438405"/>
          </a:xfrm>
          <a:prstGeom prst="rect">
            <a:avLst/>
          </a:prstGeom>
        </p:spPr>
      </p:pic>
      <p:sp>
        <p:nvSpPr>
          <p:cNvPr id="5" name="TextBox 4"/>
          <p:cNvSpPr txBox="1"/>
          <p:nvPr/>
        </p:nvSpPr>
        <p:spPr>
          <a:xfrm>
            <a:off x="228600" y="3884474"/>
            <a:ext cx="762003" cy="1754326"/>
          </a:xfrm>
          <a:prstGeom prst="rect">
            <a:avLst/>
          </a:prstGeom>
          <a:noFill/>
        </p:spPr>
        <p:txBody>
          <a:bodyPr wrap="square" rtlCol="0">
            <a:spAutoFit/>
          </a:bodyPr>
          <a:lstStyle/>
          <a:p>
            <a:pPr algn="ctr"/>
            <a:r>
              <a:rPr lang="en-US" b="1" dirty="0" smtClean="0"/>
              <a:t>Zones</a:t>
            </a:r>
          </a:p>
          <a:p>
            <a:pPr algn="ctr"/>
            <a:r>
              <a:rPr lang="en-US" dirty="0"/>
              <a:t>0</a:t>
            </a:r>
            <a:endParaRPr lang="en-US" dirty="0" smtClean="0"/>
          </a:p>
          <a:p>
            <a:pPr algn="ctr"/>
            <a:r>
              <a:rPr lang="en-US" dirty="0"/>
              <a:t>1</a:t>
            </a:r>
            <a:endParaRPr lang="en-US" dirty="0" smtClean="0"/>
          </a:p>
          <a:p>
            <a:pPr algn="ctr"/>
            <a:r>
              <a:rPr lang="en-US" dirty="0"/>
              <a:t>2</a:t>
            </a:r>
            <a:endParaRPr lang="en-US" dirty="0" smtClean="0"/>
          </a:p>
          <a:p>
            <a:pPr algn="ctr"/>
            <a:r>
              <a:rPr lang="en-US" dirty="0"/>
              <a:t>3</a:t>
            </a:r>
            <a:endParaRPr lang="en-US" dirty="0" smtClean="0"/>
          </a:p>
          <a:p>
            <a:pPr algn="ctr"/>
            <a:r>
              <a:rPr lang="en-US" dirty="0" smtClean="0"/>
              <a:t>4</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95395"/>
            <a:ext cx="3048006" cy="2438405"/>
          </a:xfrm>
          <a:prstGeom prst="rect">
            <a:avLst/>
          </a:prstGeom>
        </p:spPr>
      </p:pic>
      <p:sp>
        <p:nvSpPr>
          <p:cNvPr id="23" name="TextBox 22"/>
          <p:cNvSpPr txBox="1"/>
          <p:nvPr/>
        </p:nvSpPr>
        <p:spPr>
          <a:xfrm>
            <a:off x="990600" y="3884474"/>
            <a:ext cx="2057403" cy="1754326"/>
          </a:xfrm>
          <a:prstGeom prst="rect">
            <a:avLst/>
          </a:prstGeom>
          <a:noFill/>
        </p:spPr>
        <p:txBody>
          <a:bodyPr wrap="square" rtlCol="0">
            <a:spAutoFit/>
          </a:bodyPr>
          <a:lstStyle/>
          <a:p>
            <a:pPr algn="ctr"/>
            <a:r>
              <a:rPr lang="en-US" b="1" dirty="0" smtClean="0"/>
              <a:t>Values</a:t>
            </a:r>
          </a:p>
          <a:p>
            <a:pPr algn="ctr"/>
            <a:r>
              <a:rPr lang="en-US" b="1" dirty="0" smtClean="0"/>
              <a:t>100</a:t>
            </a:r>
            <a:r>
              <a:rPr lang="en-US" dirty="0" smtClean="0"/>
              <a:t>, 200, 223, 282</a:t>
            </a:r>
          </a:p>
          <a:p>
            <a:pPr algn="ctr"/>
            <a:r>
              <a:rPr lang="en-US" b="1" dirty="0" smtClean="0"/>
              <a:t>0</a:t>
            </a:r>
          </a:p>
          <a:p>
            <a:pPr algn="ctr"/>
            <a:r>
              <a:rPr lang="en-US" b="1" dirty="0" smtClean="0"/>
              <a:t>141, </a:t>
            </a:r>
            <a:r>
              <a:rPr lang="en-US" dirty="0" smtClean="0"/>
              <a:t>223</a:t>
            </a:r>
          </a:p>
          <a:p>
            <a:pPr algn="ctr"/>
            <a:r>
              <a:rPr lang="en-US" b="1" dirty="0" smtClean="0"/>
              <a:t>200</a:t>
            </a:r>
          </a:p>
          <a:p>
            <a:pPr algn="ctr"/>
            <a:r>
              <a:rPr lang="en-US" b="1" dirty="0" smtClean="0"/>
              <a:t>300</a:t>
            </a:r>
            <a:r>
              <a:rPr lang="en-US" dirty="0" smtClean="0"/>
              <a:t>, 361</a:t>
            </a:r>
          </a:p>
        </p:txBody>
      </p:sp>
      <p:sp>
        <p:nvSpPr>
          <p:cNvPr id="25" name="TextBox 24"/>
          <p:cNvSpPr txBox="1"/>
          <p:nvPr/>
        </p:nvSpPr>
        <p:spPr>
          <a:xfrm>
            <a:off x="3047997" y="3884474"/>
            <a:ext cx="1600203" cy="1754326"/>
          </a:xfrm>
          <a:prstGeom prst="rect">
            <a:avLst/>
          </a:prstGeom>
          <a:noFill/>
        </p:spPr>
        <p:txBody>
          <a:bodyPr wrap="square" rtlCol="0">
            <a:spAutoFit/>
          </a:bodyPr>
          <a:lstStyle/>
          <a:p>
            <a:pPr algn="ctr"/>
            <a:r>
              <a:rPr lang="en-US" b="1" dirty="0" smtClean="0"/>
              <a:t>Statistic: </a:t>
            </a:r>
            <a:r>
              <a:rPr lang="en-US" b="1" i="1" dirty="0" smtClean="0"/>
              <a:t>Min</a:t>
            </a:r>
          </a:p>
          <a:p>
            <a:pPr algn="ctr"/>
            <a:r>
              <a:rPr lang="en-US" dirty="0" smtClean="0"/>
              <a:t>100</a:t>
            </a:r>
          </a:p>
          <a:p>
            <a:pPr algn="ctr"/>
            <a:r>
              <a:rPr lang="en-US" dirty="0" smtClean="0"/>
              <a:t>0</a:t>
            </a:r>
          </a:p>
          <a:p>
            <a:pPr algn="ctr"/>
            <a:r>
              <a:rPr lang="en-US" dirty="0" smtClean="0"/>
              <a:t>141</a:t>
            </a:r>
          </a:p>
          <a:p>
            <a:pPr algn="ctr"/>
            <a:r>
              <a:rPr lang="en-US" dirty="0" smtClean="0"/>
              <a:t>200</a:t>
            </a:r>
          </a:p>
          <a:p>
            <a:pPr algn="ctr"/>
            <a:r>
              <a:rPr lang="en-US" dirty="0" smtClean="0"/>
              <a:t>300</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373" y="4289834"/>
            <a:ext cx="3051054" cy="2441453"/>
          </a:xfrm>
          <a:prstGeom prst="rect">
            <a:avLst/>
          </a:prstGeom>
        </p:spPr>
      </p:pic>
      <p:sp>
        <p:nvSpPr>
          <p:cNvPr id="14" name="TextBox 13"/>
          <p:cNvSpPr txBox="1"/>
          <p:nvPr/>
        </p:nvSpPr>
        <p:spPr>
          <a:xfrm>
            <a:off x="457200" y="137160"/>
            <a:ext cx="4419600" cy="461665"/>
          </a:xfrm>
          <a:prstGeom prst="rect">
            <a:avLst/>
          </a:prstGeom>
          <a:noFill/>
        </p:spPr>
        <p:txBody>
          <a:bodyPr wrap="square" rtlCol="0">
            <a:spAutoFit/>
          </a:bodyPr>
          <a:lstStyle/>
          <a:p>
            <a:r>
              <a:rPr lang="en-US" sz="2400" b="1" dirty="0" smtClean="0"/>
              <a:t>How ZONAL STATISTICS works</a:t>
            </a:r>
            <a:endParaRPr lang="en-US" sz="2400" b="1" dirty="0"/>
          </a:p>
        </p:txBody>
      </p:sp>
      <p:sp>
        <p:nvSpPr>
          <p:cNvPr id="15" name="TextBox 14"/>
          <p:cNvSpPr txBox="1"/>
          <p:nvPr/>
        </p:nvSpPr>
        <p:spPr>
          <a:xfrm>
            <a:off x="990596" y="773668"/>
            <a:ext cx="3048007" cy="369332"/>
          </a:xfrm>
          <a:prstGeom prst="rect">
            <a:avLst/>
          </a:prstGeom>
          <a:noFill/>
        </p:spPr>
        <p:txBody>
          <a:bodyPr wrap="square" rtlCol="0">
            <a:spAutoFit/>
          </a:bodyPr>
          <a:lstStyle/>
          <a:p>
            <a:pPr algn="ctr"/>
            <a:r>
              <a:rPr lang="en-US" i="1" dirty="0" smtClean="0"/>
              <a:t>Input layer with zones</a:t>
            </a:r>
            <a:endParaRPr lang="en-US" i="1" dirty="0"/>
          </a:p>
        </p:txBody>
      </p:sp>
      <p:sp>
        <p:nvSpPr>
          <p:cNvPr id="16" name="TextBox 15"/>
          <p:cNvSpPr txBox="1"/>
          <p:nvPr/>
        </p:nvSpPr>
        <p:spPr>
          <a:xfrm>
            <a:off x="5257800" y="762000"/>
            <a:ext cx="3048006" cy="369332"/>
          </a:xfrm>
          <a:prstGeom prst="rect">
            <a:avLst/>
          </a:prstGeom>
          <a:noFill/>
        </p:spPr>
        <p:txBody>
          <a:bodyPr wrap="square" rtlCol="0">
            <a:spAutoFit/>
          </a:bodyPr>
          <a:lstStyle/>
          <a:p>
            <a:pPr algn="ctr"/>
            <a:r>
              <a:rPr lang="en-US" i="1" dirty="0" smtClean="0"/>
              <a:t>Input layer of values</a:t>
            </a:r>
            <a:endParaRPr lang="en-US" i="1" dirty="0"/>
          </a:p>
        </p:txBody>
      </p:sp>
      <p:sp>
        <p:nvSpPr>
          <p:cNvPr id="17" name="TextBox 16"/>
          <p:cNvSpPr txBox="1"/>
          <p:nvPr/>
        </p:nvSpPr>
        <p:spPr>
          <a:xfrm>
            <a:off x="5334000" y="3897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811656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howarth\Dropbox\2017-nsf-ucsb\tutorial slides\_14_zonal_sta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42</a:t>
            </a:fld>
            <a:endParaRPr lang="en-US"/>
          </a:p>
        </p:txBody>
      </p:sp>
      <p:sp>
        <p:nvSpPr>
          <p:cNvPr id="4" name="TextBox 3"/>
          <p:cNvSpPr txBox="1"/>
          <p:nvPr/>
        </p:nvSpPr>
        <p:spPr>
          <a:xfrm>
            <a:off x="457200" y="5486400"/>
            <a:ext cx="8229600" cy="646331"/>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the dialogue window for the ZONAL STATISTICS tool. I’ve filled out the four key prompts.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ZONAL STATISTICS Tool</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348860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howarth\Dropbox\2017-nsf-ucsb\tutorial slides\_14_zonal_sta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295900" cy="387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43</a:t>
            </a:fld>
            <a:endParaRPr lang="en-US"/>
          </a:p>
        </p:txBody>
      </p:sp>
      <p:sp>
        <p:nvSpPr>
          <p:cNvPr id="4" name="TextBox 3"/>
          <p:cNvSpPr txBox="1"/>
          <p:nvPr/>
        </p:nvSpPr>
        <p:spPr>
          <a:xfrm>
            <a:off x="457200" y="5228272"/>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first identifies the input layer with the zones. The second identifies the input layer with the values that we want to summarize with these zones. The third tell the tool the name of the output layer and where it should save it. The fourth identifies the type of statistical summary we’d like the tool to perform.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How to operate ZONAL STATISTICS Tool</a:t>
            </a:r>
            <a:endParaRPr lang="en-US" sz="2400" b="1" dirty="0">
              <a:cs typeface="Times New Roman" panose="02020603050405020304" pitchFamily="18" charset="0"/>
            </a:endParaRPr>
          </a:p>
        </p:txBody>
      </p:sp>
      <p:sp>
        <p:nvSpPr>
          <p:cNvPr id="14" name="TextBox 13"/>
          <p:cNvSpPr txBox="1"/>
          <p:nvPr/>
        </p:nvSpPr>
        <p:spPr>
          <a:xfrm>
            <a:off x="304800" y="1295400"/>
            <a:ext cx="2209800" cy="369332"/>
          </a:xfrm>
          <a:prstGeom prst="rect">
            <a:avLst/>
          </a:prstGeom>
          <a:noFill/>
        </p:spPr>
        <p:txBody>
          <a:bodyPr wrap="square" rtlCol="0">
            <a:spAutoFit/>
          </a:bodyPr>
          <a:lstStyle/>
          <a:p>
            <a:r>
              <a:rPr lang="en-US" dirty="0" smtClean="0"/>
              <a:t>1. Layer with zones </a:t>
            </a:r>
            <a:endParaRPr lang="en-US" dirty="0"/>
          </a:p>
        </p:txBody>
      </p:sp>
      <p:sp>
        <p:nvSpPr>
          <p:cNvPr id="16" name="TextBox 15"/>
          <p:cNvSpPr txBox="1"/>
          <p:nvPr/>
        </p:nvSpPr>
        <p:spPr>
          <a:xfrm>
            <a:off x="304800" y="2069068"/>
            <a:ext cx="2209800" cy="369332"/>
          </a:xfrm>
          <a:prstGeom prst="rect">
            <a:avLst/>
          </a:prstGeom>
          <a:noFill/>
        </p:spPr>
        <p:txBody>
          <a:bodyPr wrap="square" rtlCol="0">
            <a:spAutoFit/>
          </a:bodyPr>
          <a:lstStyle/>
          <a:p>
            <a:r>
              <a:rPr lang="en-US" dirty="0" smtClean="0"/>
              <a:t>2. Layer with values </a:t>
            </a:r>
            <a:endParaRPr lang="en-US" dirty="0"/>
          </a:p>
        </p:txBody>
      </p:sp>
      <p:sp>
        <p:nvSpPr>
          <p:cNvPr id="18" name="TextBox 17"/>
          <p:cNvSpPr txBox="1"/>
          <p:nvPr/>
        </p:nvSpPr>
        <p:spPr>
          <a:xfrm>
            <a:off x="304800" y="2477869"/>
            <a:ext cx="2057400" cy="369332"/>
          </a:xfrm>
          <a:prstGeom prst="rect">
            <a:avLst/>
          </a:prstGeom>
          <a:noFill/>
        </p:spPr>
        <p:txBody>
          <a:bodyPr wrap="square" rtlCol="0">
            <a:spAutoFit/>
          </a:bodyPr>
          <a:lstStyle/>
          <a:p>
            <a:r>
              <a:rPr lang="en-US" dirty="0" smtClean="0"/>
              <a:t>3. Output layer </a:t>
            </a:r>
            <a:endParaRPr lang="en-US" dirty="0"/>
          </a:p>
        </p:txBody>
      </p:sp>
      <p:sp>
        <p:nvSpPr>
          <p:cNvPr id="19" name="TextBox 18"/>
          <p:cNvSpPr txBox="1"/>
          <p:nvPr/>
        </p:nvSpPr>
        <p:spPr>
          <a:xfrm>
            <a:off x="304800" y="2831068"/>
            <a:ext cx="2286000" cy="369332"/>
          </a:xfrm>
          <a:prstGeom prst="rect">
            <a:avLst/>
          </a:prstGeom>
          <a:noFill/>
        </p:spPr>
        <p:txBody>
          <a:bodyPr wrap="square" rtlCol="0">
            <a:spAutoFit/>
          </a:bodyPr>
          <a:lstStyle/>
          <a:p>
            <a:r>
              <a:rPr lang="en-US" dirty="0" smtClean="0"/>
              <a:t>4. Statistical summary </a:t>
            </a:r>
            <a:endParaRPr lang="en-US" dirty="0"/>
          </a:p>
        </p:txBody>
      </p:sp>
      <p:cxnSp>
        <p:nvCxnSpPr>
          <p:cNvPr id="20" name="Straight Arrow Connector 19"/>
          <p:cNvCxnSpPr/>
          <p:nvPr/>
        </p:nvCxnSpPr>
        <p:spPr>
          <a:xfrm>
            <a:off x="2667000" y="3048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67000" y="2667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67000" y="2286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67000" y="15240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48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44</a:t>
            </a:fld>
            <a:endParaRPr lang="en-US"/>
          </a:p>
        </p:txBody>
      </p:sp>
      <p:sp>
        <p:nvSpPr>
          <p:cNvPr id="4" name="TextBox 3"/>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 here’s our final layer! It tells us the distance of each island from the mainland. The units are in meters, but you can see that the furthest island is a little less than 98 kilometers away while the nearest island is a little less than 20 kilometers away. Thanks for working through this tutorial! You’re all done!</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37160"/>
            <a:ext cx="8229600" cy="461665"/>
          </a:xfrm>
          <a:prstGeom prst="rect">
            <a:avLst/>
          </a:prstGeom>
          <a:noFill/>
        </p:spPr>
        <p:txBody>
          <a:bodyPr wrap="square" rtlCol="0">
            <a:spAutoFit/>
          </a:bodyPr>
          <a:lstStyle/>
          <a:p>
            <a:r>
              <a:rPr lang="en-US" sz="2400" b="1" dirty="0" smtClean="0">
                <a:cs typeface="Times New Roman" panose="02020603050405020304" pitchFamily="18" charset="0"/>
              </a:rPr>
              <a:t>Distance of each island from the mainland</a:t>
            </a:r>
            <a:endParaRPr lang="en-US" sz="2400" b="1" dirty="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229600" cy="4572000"/>
          </a:xfrm>
          <a:prstGeom prst="rect">
            <a:avLst/>
          </a:prstGeom>
        </p:spPr>
      </p:pic>
    </p:spTree>
    <p:extLst>
      <p:ext uri="{BB962C8B-B14F-4D97-AF65-F5344CB8AC3E}">
        <p14:creationId xmlns:p14="http://schemas.microsoft.com/office/powerpoint/2010/main" val="169818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5</a:t>
            </a:fld>
            <a:endParaRPr lang="en-US"/>
          </a:p>
        </p:txBody>
      </p:sp>
      <p:sp>
        <p:nvSpPr>
          <p:cNvPr id="6" name="TextBox 5"/>
          <p:cNvSpPr txBox="1"/>
          <p:nvPr/>
        </p:nvSpPr>
        <p:spPr>
          <a:xfrm>
            <a:off x="457200" y="5228272"/>
            <a:ext cx="8229600" cy="1477328"/>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tutorial will show you a four-step solution for measuring the distance of each island from the mainland with a GIS. You’ll start with the layer of ocean or land.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hen you’ll learn how to use four different GIS tools. The output of one tool will become the input of another tool. The last step will use two inputs to make a layer that tells us the distance of each island from the mainland</a:t>
            </a:r>
            <a:r>
              <a:rPr lang="en-US" dirty="0" smtClean="0">
                <a:latin typeface="Times New Roman" panose="02020603050405020304" pitchFamily="18" charset="0"/>
                <a:cs typeface="Times New Roman" panose="02020603050405020304" pitchFamily="18" charset="0"/>
              </a:rPr>
              <a:t>. Let’s get started.</a:t>
            </a:r>
            <a:endParaRPr lang="en-US"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Tutorial will show you a four-step solution</a:t>
            </a:r>
            <a:endParaRPr lang="en-US" sz="2400" b="1" dirty="0">
              <a:cs typeface="Courier New" panose="02070309020205020404" pitchFamily="49" charset="0"/>
            </a:endParaRPr>
          </a:p>
        </p:txBody>
      </p:sp>
      <p:cxnSp>
        <p:nvCxnSpPr>
          <p:cNvPr id="9" name="Straight Arrow Connector 8"/>
          <p:cNvCxnSpPr/>
          <p:nvPr/>
        </p:nvCxnSpPr>
        <p:spPr>
          <a:xfrm>
            <a:off x="1752600" y="2673876"/>
            <a:ext cx="152400" cy="4288"/>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310260"/>
            <a:ext cx="914400" cy="7315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310260"/>
            <a:ext cx="914400" cy="731520"/>
          </a:xfrm>
          <a:prstGeom prst="rect">
            <a:avLst/>
          </a:prstGeom>
        </p:spPr>
      </p:pic>
      <p:sp>
        <p:nvSpPr>
          <p:cNvPr id="5" name="TextBox 4"/>
          <p:cNvSpPr txBox="1"/>
          <p:nvPr/>
        </p:nvSpPr>
        <p:spPr>
          <a:xfrm>
            <a:off x="1905000" y="2522132"/>
            <a:ext cx="313800" cy="307777"/>
          </a:xfrm>
          <a:prstGeom prst="rect">
            <a:avLst/>
          </a:prstGeom>
          <a:solidFill>
            <a:srgbClr val="BADCFD"/>
          </a:solidFill>
        </p:spPr>
        <p:txBody>
          <a:bodyPr wrap="square" rtlCol="0">
            <a:spAutoFit/>
          </a:bodyPr>
          <a:lstStyle/>
          <a:p>
            <a:pPr algn="ctr"/>
            <a:r>
              <a:rPr lang="en-US" sz="1400" dirty="0" smtClean="0"/>
              <a:t>1</a:t>
            </a:r>
            <a:endParaRPr lang="en-US" sz="14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310260"/>
            <a:ext cx="914400" cy="731520"/>
          </a:xfrm>
          <a:prstGeom prst="rect">
            <a:avLst/>
          </a:prstGeom>
        </p:spPr>
      </p:pic>
      <p:cxnSp>
        <p:nvCxnSpPr>
          <p:cNvPr id="22" name="Straight Arrow Connector 21"/>
          <p:cNvCxnSpPr/>
          <p:nvPr/>
        </p:nvCxnSpPr>
        <p:spPr>
          <a:xfrm flipV="1">
            <a:off x="3352800" y="2675054"/>
            <a:ext cx="219600" cy="1933"/>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72400" y="2522132"/>
            <a:ext cx="313800" cy="307777"/>
          </a:xfrm>
          <a:prstGeom prst="rect">
            <a:avLst/>
          </a:prstGeom>
          <a:solidFill>
            <a:srgbClr val="BADCFD"/>
          </a:solidFill>
        </p:spPr>
        <p:txBody>
          <a:bodyPr wrap="square" rtlCol="0">
            <a:spAutoFit/>
          </a:bodyPr>
          <a:lstStyle/>
          <a:p>
            <a:pPr algn="ctr"/>
            <a:r>
              <a:rPr lang="en-US" sz="1400" dirty="0" smtClean="0"/>
              <a:t>2</a:t>
            </a:r>
            <a:endParaRPr lang="en-US" sz="1400"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800" y="2310260"/>
            <a:ext cx="914400" cy="731520"/>
          </a:xfrm>
          <a:prstGeom prst="rect">
            <a:avLst/>
          </a:prstGeom>
        </p:spPr>
      </p:pic>
      <p:cxnSp>
        <p:nvCxnSpPr>
          <p:cNvPr id="25" name="Straight Arrow Connector 24"/>
          <p:cNvCxnSpPr/>
          <p:nvPr/>
        </p:nvCxnSpPr>
        <p:spPr>
          <a:xfrm flipV="1">
            <a:off x="4953000" y="2675054"/>
            <a:ext cx="228600" cy="1933"/>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81600" y="2522132"/>
            <a:ext cx="313800" cy="307777"/>
          </a:xfrm>
          <a:prstGeom prst="rect">
            <a:avLst/>
          </a:prstGeom>
          <a:solidFill>
            <a:srgbClr val="BADCFD"/>
          </a:solidFill>
        </p:spPr>
        <p:txBody>
          <a:bodyPr wrap="square" rtlCol="0">
            <a:spAutoFit/>
          </a:bodyPr>
          <a:lstStyle/>
          <a:p>
            <a:pPr algn="ctr"/>
            <a:r>
              <a:rPr lang="en-US" sz="1400" dirty="0" smtClean="0"/>
              <a:t>3</a:t>
            </a:r>
            <a:endParaRPr lang="en-US" sz="1400"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310260"/>
            <a:ext cx="914400" cy="731520"/>
          </a:xfrm>
          <a:prstGeom prst="rect">
            <a:avLst/>
          </a:prstGeom>
        </p:spPr>
      </p:pic>
      <p:cxnSp>
        <p:nvCxnSpPr>
          <p:cNvPr id="27" name="Straight Arrow Connector 26"/>
          <p:cNvCxnSpPr/>
          <p:nvPr/>
        </p:nvCxnSpPr>
        <p:spPr>
          <a:xfrm flipV="1">
            <a:off x="6562200" y="2675054"/>
            <a:ext cx="210600" cy="1933"/>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72800" y="2522132"/>
            <a:ext cx="313800" cy="307777"/>
          </a:xfrm>
          <a:prstGeom prst="rect">
            <a:avLst/>
          </a:prstGeom>
          <a:solidFill>
            <a:srgbClr val="BADCFD"/>
          </a:solidFill>
        </p:spPr>
        <p:txBody>
          <a:bodyPr wrap="square" rtlCol="0">
            <a:spAutoFit/>
          </a:bodyPr>
          <a:lstStyle/>
          <a:p>
            <a:pPr algn="ctr"/>
            <a:r>
              <a:rPr lang="en-US" sz="1400" dirty="0" smtClean="0"/>
              <a:t>4</a:t>
            </a:r>
            <a:endParaRPr lang="en-US" sz="1400" dirty="0"/>
          </a:p>
        </p:txBody>
      </p:sp>
      <p:cxnSp>
        <p:nvCxnSpPr>
          <p:cNvPr id="30" name="Elbow Connector 29"/>
          <p:cNvCxnSpPr>
            <a:stCxn id="4" idx="2"/>
            <a:endCxn id="28" idx="2"/>
          </p:cNvCxnSpPr>
          <p:nvPr/>
        </p:nvCxnSpPr>
        <p:spPr>
          <a:xfrm rot="5400000" flipH="1" flipV="1">
            <a:off x="4806714" y="918795"/>
            <a:ext cx="211871" cy="4034100"/>
          </a:xfrm>
          <a:prstGeom prst="bentConnector3">
            <a:avLst>
              <a:gd name="adj1" fmla="val -107896"/>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62800" y="1302603"/>
            <a:ext cx="1447800" cy="830997"/>
          </a:xfrm>
          <a:prstGeom prst="rect">
            <a:avLst/>
          </a:prstGeom>
          <a:noFill/>
        </p:spPr>
        <p:txBody>
          <a:bodyPr wrap="square" rtlCol="0">
            <a:spAutoFit/>
          </a:bodyPr>
          <a:lstStyle/>
          <a:p>
            <a:r>
              <a:rPr lang="en-US" sz="1600" i="1" dirty="0" smtClean="0"/>
              <a:t>Distance of each island from mainland</a:t>
            </a:r>
            <a:endParaRPr lang="en-US" sz="1600" i="1" dirty="0"/>
          </a:p>
        </p:txBody>
      </p:sp>
      <p:cxnSp>
        <p:nvCxnSpPr>
          <p:cNvPr id="36" name="Straight Arrow Connector 35"/>
          <p:cNvCxnSpPr/>
          <p:nvPr/>
        </p:nvCxnSpPr>
        <p:spPr>
          <a:xfrm flipV="1">
            <a:off x="7086600" y="2676020"/>
            <a:ext cx="1524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95400" y="2676020"/>
            <a:ext cx="1524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86200" y="2676020"/>
            <a:ext cx="1524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218800" y="2676020"/>
            <a:ext cx="219600" cy="1"/>
          </a:xfrm>
          <a:prstGeom prst="straightConnector1">
            <a:avLst/>
          </a:prstGeom>
          <a:ln w="12700">
            <a:solidFill>
              <a:srgbClr val="BADCFD"/>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9600" y="1795046"/>
            <a:ext cx="1447800" cy="338554"/>
          </a:xfrm>
          <a:prstGeom prst="rect">
            <a:avLst/>
          </a:prstGeom>
          <a:noFill/>
        </p:spPr>
        <p:txBody>
          <a:bodyPr wrap="square" rtlCol="0">
            <a:spAutoFit/>
          </a:bodyPr>
          <a:lstStyle/>
          <a:p>
            <a:r>
              <a:rPr lang="en-US" sz="1600" i="1" dirty="0" smtClean="0"/>
              <a:t>Ocean or land</a:t>
            </a:r>
            <a:endParaRPr lang="en-US" sz="1600" i="1" dirty="0"/>
          </a:p>
        </p:txBody>
      </p:sp>
      <p:sp>
        <p:nvSpPr>
          <p:cNvPr id="29" name="TextBox 28"/>
          <p:cNvSpPr txBox="1"/>
          <p:nvPr/>
        </p:nvSpPr>
        <p:spPr>
          <a:xfrm>
            <a:off x="2133600" y="1795046"/>
            <a:ext cx="4710900" cy="338554"/>
          </a:xfrm>
          <a:prstGeom prst="rect">
            <a:avLst/>
          </a:prstGeom>
          <a:noFill/>
        </p:spPr>
        <p:txBody>
          <a:bodyPr wrap="square" rtlCol="0">
            <a:spAutoFit/>
          </a:bodyPr>
          <a:lstStyle/>
          <a:p>
            <a:pPr algn="ctr"/>
            <a:r>
              <a:rPr lang="en-US" sz="1600" i="1" dirty="0" smtClean="0"/>
              <a:t>Use four different GIS tools</a:t>
            </a:r>
            <a:endParaRPr lang="en-US" sz="1600" i="1" dirty="0"/>
          </a:p>
        </p:txBody>
      </p:sp>
    </p:spTree>
    <p:extLst>
      <p:ext uri="{BB962C8B-B14F-4D97-AF65-F5344CB8AC3E}">
        <p14:creationId xmlns:p14="http://schemas.microsoft.com/office/powerpoint/2010/main" val="2762704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howarth\Dropbox\2017-nsf-ucsb\tutorial slides\01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486400"/>
            <a:ext cx="8229600" cy="923330"/>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the first step, our goal is to identify separate regions of land. We’ll start with this layer that just distinguishes between ocean and land. In the next slide, watch how the numbers change.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848B7CA-1F02-4D36-887B-64608779FE93}" type="slidenum">
              <a:rPr lang="en-US" smtClean="0"/>
              <a:t>6</a:t>
            </a:fld>
            <a:endParaRPr lang="en-US"/>
          </a:p>
        </p:txBody>
      </p:sp>
      <p:sp>
        <p:nvSpPr>
          <p:cNvPr id="7" name="TextBox 6"/>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Step 1: identify separate regions of land</a:t>
            </a:r>
            <a:endParaRPr lang="en-US" sz="2400" b="1" dirty="0">
              <a:cs typeface="Courier New" panose="02070309020205020404" pitchFamily="49" charset="0"/>
            </a:endParaRPr>
          </a:p>
        </p:txBody>
      </p:sp>
    </p:spTree>
    <p:extLst>
      <p:ext uri="{BB962C8B-B14F-4D97-AF65-F5344CB8AC3E}">
        <p14:creationId xmlns:p14="http://schemas.microsoft.com/office/powerpoint/2010/main" val="429045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howarth\Dropbox\2017-nsf-ucsb\tutorial slides\02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48B7CA-1F02-4D36-887B-64608779FE93}" type="slidenum">
              <a:rPr lang="en-US" smtClean="0"/>
              <a:t>7</a:t>
            </a:fld>
            <a:endParaRPr lang="en-US"/>
          </a:p>
        </p:txBody>
      </p:sp>
      <p:sp>
        <p:nvSpPr>
          <p:cNvPr id="5" name="TextBox 4"/>
          <p:cNvSpPr txBox="1"/>
          <p:nvPr/>
        </p:nvSpPr>
        <p:spPr>
          <a:xfrm>
            <a:off x="457200" y="5304472"/>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OK, the ocean is now green and that looks weird, but the colors were picked automatically by the GIS and so they’re arbitrary. Let’s focus on how the numbers changed. The ocean is still 0 and the mainland is 1, but each island now has a unique number</a:t>
            </a:r>
            <a:r>
              <a:rPr lang="en-US"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457200" y="137160"/>
            <a:ext cx="8229600" cy="461665"/>
          </a:xfrm>
          <a:prstGeom prst="rect">
            <a:avLst/>
          </a:prstGeom>
          <a:noFill/>
        </p:spPr>
        <p:txBody>
          <a:bodyPr wrap="square" rtlCol="0">
            <a:spAutoFit/>
          </a:bodyPr>
          <a:lstStyle/>
          <a:p>
            <a:r>
              <a:rPr lang="en-US" sz="2400" b="1" dirty="0" smtClean="0">
                <a:cs typeface="Courier New" panose="02070309020205020404" pitchFamily="49" charset="0"/>
              </a:rPr>
              <a:t>Step 1: identify separate regions of land</a:t>
            </a:r>
            <a:endParaRPr lang="en-US" sz="2400" b="1" dirty="0">
              <a:cs typeface="Courier New" panose="02070309020205020404" pitchFamily="49" charset="0"/>
            </a:endParaRPr>
          </a:p>
        </p:txBody>
      </p:sp>
    </p:spTree>
    <p:extLst>
      <p:ext uri="{BB962C8B-B14F-4D97-AF65-F5344CB8AC3E}">
        <p14:creationId xmlns:p14="http://schemas.microsoft.com/office/powerpoint/2010/main" val="104469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8</a:t>
            </a:fld>
            <a:endParaRPr lang="en-US"/>
          </a:p>
        </p:txBody>
      </p:sp>
      <p:pic>
        <p:nvPicPr>
          <p:cNvPr id="2050" name="Picture 2" descr="C:\Users\jhowarth\Dropbox\2017-nsf-ucsb\tutorial\concept-rasters\01Concept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95400"/>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137160"/>
            <a:ext cx="5715000" cy="461665"/>
          </a:xfrm>
          <a:prstGeom prst="rect">
            <a:avLst/>
          </a:prstGeom>
          <a:noFill/>
        </p:spPr>
        <p:txBody>
          <a:bodyPr wrap="square" rtlCol="0">
            <a:spAutoFit/>
          </a:bodyPr>
          <a:lstStyle/>
          <a:p>
            <a:r>
              <a:rPr lang="en-US" sz="2400" b="1" dirty="0" smtClean="0"/>
              <a:t>How REGION GROUP works</a:t>
            </a:r>
            <a:endParaRPr lang="en-US" sz="2400" b="1" dirty="0"/>
          </a:p>
        </p:txBody>
      </p:sp>
      <p:sp>
        <p:nvSpPr>
          <p:cNvPr id="12" name="TextBox 11"/>
          <p:cNvSpPr txBox="1"/>
          <p:nvPr/>
        </p:nvSpPr>
        <p:spPr>
          <a:xfrm>
            <a:off x="457200" y="5029200"/>
            <a:ext cx="8229600" cy="1754326"/>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tool we used is called REGION GROUP. It uses rules to group together cells based on their value and their relationship to neighboring cells in the input layer. We’ll use three rules. First, we’ll ignore </a:t>
            </a:r>
            <a:r>
              <a:rPr lang="en-US" dirty="0">
                <a:latin typeface="Times New Roman" panose="02020603050405020304" pitchFamily="18" charset="0"/>
                <a:cs typeface="Times New Roman" panose="02020603050405020304" pitchFamily="18" charset="0"/>
              </a:rPr>
              <a:t>any cell </a:t>
            </a:r>
            <a:r>
              <a:rPr lang="en-US" dirty="0" smtClean="0">
                <a:latin typeface="Times New Roman" panose="02020603050405020304" pitchFamily="18" charset="0"/>
                <a:cs typeface="Times New Roman" panose="02020603050405020304" pitchFamily="18" charset="0"/>
              </a:rPr>
              <a:t>with the value 0, </a:t>
            </a:r>
            <a:r>
              <a:rPr lang="en-US" dirty="0">
                <a:latin typeface="Times New Roman" panose="02020603050405020304" pitchFamily="18" charset="0"/>
                <a:cs typeface="Times New Roman" panose="02020603050405020304" pitchFamily="18" charset="0"/>
              </a:rPr>
              <a:t>because we want to leave </a:t>
            </a:r>
            <a:r>
              <a:rPr lang="en-US" dirty="0" smtClean="0">
                <a:latin typeface="Times New Roman" panose="02020603050405020304" pitchFamily="18" charset="0"/>
                <a:cs typeface="Times New Roman" panose="02020603050405020304" pitchFamily="18" charset="0"/>
              </a:rPr>
              <a:t>ocean alone </a:t>
            </a:r>
            <a:r>
              <a:rPr lang="en-US" dirty="0">
                <a:latin typeface="Times New Roman" panose="02020603050405020304" pitchFamily="18" charset="0"/>
                <a:cs typeface="Times New Roman" panose="02020603050405020304" pitchFamily="18" charset="0"/>
              </a:rPr>
              <a:t>and only identify separate regions of land. </a:t>
            </a:r>
            <a:r>
              <a:rPr lang="en-US" dirty="0" smtClean="0">
                <a:latin typeface="Times New Roman" panose="02020603050405020304" pitchFamily="18" charset="0"/>
                <a:cs typeface="Times New Roman" panose="02020603050405020304" pitchFamily="18" charset="0"/>
              </a:rPr>
              <a:t>Second, we’ll group cells with the same value if they share a side. Third, we won’t group cells with the same value if they touch only on corners</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395"/>
            <a:ext cx="3048006" cy="2438405"/>
          </a:xfrm>
          <a:prstGeom prst="rect">
            <a:avLst/>
          </a:prstGeom>
        </p:spPr>
      </p:pic>
      <p:sp>
        <p:nvSpPr>
          <p:cNvPr id="11" name="TextBox 10"/>
          <p:cNvSpPr txBox="1"/>
          <p:nvPr/>
        </p:nvSpPr>
        <p:spPr>
          <a:xfrm>
            <a:off x="990600" y="3865602"/>
            <a:ext cx="5943600" cy="1077218"/>
          </a:xfrm>
          <a:prstGeom prst="rect">
            <a:avLst/>
          </a:prstGeom>
          <a:noFill/>
        </p:spPr>
        <p:txBody>
          <a:bodyPr wrap="square" rtlCol="0">
            <a:spAutoFit/>
          </a:bodyPr>
          <a:lstStyle/>
          <a:p>
            <a:r>
              <a:rPr lang="en-US" sz="1600" b="1" dirty="0" smtClean="0"/>
              <a:t>Rules to group together cells:</a:t>
            </a:r>
          </a:p>
          <a:p>
            <a:pPr marL="342900" indent="-342900">
              <a:buFontTx/>
              <a:buAutoNum type="arabicParenBoth"/>
            </a:pPr>
            <a:r>
              <a:rPr lang="en-US" sz="1600" dirty="0"/>
              <a:t>Ignore </a:t>
            </a:r>
            <a:r>
              <a:rPr lang="en-US" sz="1600" dirty="0" smtClean="0"/>
              <a:t>any cell with value 0</a:t>
            </a:r>
          </a:p>
          <a:p>
            <a:pPr marL="342900" indent="-342900">
              <a:buFontTx/>
              <a:buAutoNum type="arabicParenBoth"/>
            </a:pPr>
            <a:r>
              <a:rPr lang="en-US" sz="1600" dirty="0" smtClean="0"/>
              <a:t>Group if cells have same value and share a side </a:t>
            </a:r>
          </a:p>
          <a:p>
            <a:pPr marL="342900" indent="-342900">
              <a:buAutoNum type="arabicParenBoth"/>
            </a:pPr>
            <a:r>
              <a:rPr lang="en-US" sz="1600" dirty="0" smtClean="0"/>
              <a:t>Do not group if cells have same value and touch only on a corner</a:t>
            </a:r>
          </a:p>
        </p:txBody>
      </p:sp>
      <p:sp>
        <p:nvSpPr>
          <p:cNvPr id="8" name="TextBox 7"/>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9" name="TextBox 8"/>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3498725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48B7CA-1F02-4D36-887B-64608779FE93}" type="slidenum">
              <a:rPr lang="en-US" smtClean="0"/>
              <a:t>9</a:t>
            </a:fld>
            <a:endParaRPr lang="en-US"/>
          </a:p>
        </p:txBody>
      </p:sp>
      <p:pic>
        <p:nvPicPr>
          <p:cNvPr id="2050" name="Picture 2" descr="C:\Users\jhowarth\Dropbox\2017-nsf-ucsb\tutorial\concept-rasters\01Concept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95400"/>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137160"/>
            <a:ext cx="4419600" cy="461665"/>
          </a:xfrm>
          <a:prstGeom prst="rect">
            <a:avLst/>
          </a:prstGeom>
          <a:noFill/>
        </p:spPr>
        <p:txBody>
          <a:bodyPr wrap="square" rtlCol="0">
            <a:spAutoFit/>
          </a:bodyPr>
          <a:lstStyle/>
          <a:p>
            <a:r>
              <a:rPr lang="en-US" sz="2400" b="1" dirty="0" smtClean="0"/>
              <a:t>How REGION GROUP works</a:t>
            </a:r>
            <a:endParaRPr lang="en-US" sz="2400" b="1" dirty="0"/>
          </a:p>
        </p:txBody>
      </p:sp>
      <p:sp>
        <p:nvSpPr>
          <p:cNvPr id="12" name="TextBox 11"/>
          <p:cNvSpPr txBox="1"/>
          <p:nvPr/>
        </p:nvSpPr>
        <p:spPr>
          <a:xfrm>
            <a:off x="457200" y="5486400"/>
            <a:ext cx="8229600" cy="1200329"/>
          </a:xfrm>
          <a:prstGeom prst="rect">
            <a:avLst/>
          </a:prstGeom>
          <a:solidFill>
            <a:srgbClr val="F0F0F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Here’s what the output layer would like with these rules. Since we ignored ocean cells, any cell that was a 0 in the input layer will remain a 0 in the output layer. We group together cells if they share a side, but don’t group together cells if they only share a corner</a:t>
            </a:r>
            <a:r>
              <a:rPr lang="en-US" dirty="0">
                <a:latin typeface="Times New Roman" panose="02020603050405020304" pitchFamily="18" charset="0"/>
                <a:cs typeface="Times New Roman" panose="02020603050405020304" pitchFamily="18" charset="0"/>
              </a:rPr>
              <a:t>. Each separate group </a:t>
            </a:r>
            <a:r>
              <a:rPr lang="en-US" dirty="0" smtClean="0">
                <a:latin typeface="Times New Roman" panose="02020603050405020304" pitchFamily="18" charset="0"/>
                <a:cs typeface="Times New Roman" panose="02020603050405020304" pitchFamily="18" charset="0"/>
              </a:rPr>
              <a:t>gets identified </a:t>
            </a:r>
            <a:r>
              <a:rPr lang="en-US" dirty="0">
                <a:latin typeface="Times New Roman" panose="02020603050405020304" pitchFamily="18" charset="0"/>
                <a:cs typeface="Times New Roman" panose="02020603050405020304" pitchFamily="18" charset="0"/>
              </a:rPr>
              <a:t>by a unique number. </a:t>
            </a:r>
          </a:p>
        </p:txBody>
      </p:sp>
      <p:pic>
        <p:nvPicPr>
          <p:cNvPr id="1026" name="Picture 2" descr="C:\Users\jhowarth\Dropbox\2017-nsf-ucsb\tutorial\concept-rasters\02-regions-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309077"/>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90600" y="3865602"/>
            <a:ext cx="5943600" cy="1077218"/>
          </a:xfrm>
          <a:prstGeom prst="rect">
            <a:avLst/>
          </a:prstGeom>
          <a:noFill/>
        </p:spPr>
        <p:txBody>
          <a:bodyPr wrap="square" rtlCol="0">
            <a:spAutoFit/>
          </a:bodyPr>
          <a:lstStyle/>
          <a:p>
            <a:r>
              <a:rPr lang="en-US" sz="1600" b="1" dirty="0" smtClean="0"/>
              <a:t>Rules to group together cells:</a:t>
            </a:r>
          </a:p>
          <a:p>
            <a:pPr marL="342900" indent="-342900">
              <a:buFontTx/>
              <a:buAutoNum type="arabicParenBoth"/>
            </a:pPr>
            <a:r>
              <a:rPr lang="en-US" sz="1600" dirty="0"/>
              <a:t>Ignore </a:t>
            </a:r>
            <a:r>
              <a:rPr lang="en-US" sz="1600" dirty="0" smtClean="0"/>
              <a:t>any cell with value 0</a:t>
            </a:r>
          </a:p>
          <a:p>
            <a:pPr marL="342900" indent="-342900">
              <a:buFontTx/>
              <a:buAutoNum type="arabicParenBoth"/>
            </a:pPr>
            <a:r>
              <a:rPr lang="en-US" sz="1600" dirty="0" smtClean="0"/>
              <a:t>Group if cells have same value and share a side </a:t>
            </a:r>
          </a:p>
          <a:p>
            <a:pPr marL="342900" indent="-342900">
              <a:buAutoNum type="arabicParenBoth"/>
            </a:pPr>
            <a:r>
              <a:rPr lang="en-US" sz="1600" dirty="0" smtClean="0"/>
              <a:t>Do not group if cells have same value and touch only on a corner</a:t>
            </a:r>
          </a:p>
        </p:txBody>
      </p:sp>
      <p:sp>
        <p:nvSpPr>
          <p:cNvPr id="11" name="TextBox 10"/>
          <p:cNvSpPr txBox="1"/>
          <p:nvPr/>
        </p:nvSpPr>
        <p:spPr>
          <a:xfrm>
            <a:off x="990594" y="849868"/>
            <a:ext cx="3048006" cy="369332"/>
          </a:xfrm>
          <a:prstGeom prst="rect">
            <a:avLst/>
          </a:prstGeom>
          <a:noFill/>
        </p:spPr>
        <p:txBody>
          <a:bodyPr wrap="square" rtlCol="0">
            <a:spAutoFit/>
          </a:bodyPr>
          <a:lstStyle/>
          <a:p>
            <a:pPr algn="ctr"/>
            <a:r>
              <a:rPr lang="en-US" i="1" dirty="0" smtClean="0"/>
              <a:t>Input layer</a:t>
            </a:r>
            <a:endParaRPr lang="en-US" i="1" dirty="0"/>
          </a:p>
        </p:txBody>
      </p:sp>
      <p:sp>
        <p:nvSpPr>
          <p:cNvPr id="13" name="TextBox 12"/>
          <p:cNvSpPr txBox="1"/>
          <p:nvPr/>
        </p:nvSpPr>
        <p:spPr>
          <a:xfrm>
            <a:off x="5029200" y="849868"/>
            <a:ext cx="3048006" cy="369332"/>
          </a:xfrm>
          <a:prstGeom prst="rect">
            <a:avLst/>
          </a:prstGeom>
          <a:noFill/>
        </p:spPr>
        <p:txBody>
          <a:bodyPr wrap="square" rtlCol="0">
            <a:spAutoFit/>
          </a:bodyPr>
          <a:lstStyle/>
          <a:p>
            <a:pPr algn="ctr"/>
            <a:r>
              <a:rPr lang="en-US" i="1" dirty="0" smtClean="0"/>
              <a:t>Output layer</a:t>
            </a:r>
            <a:endParaRPr lang="en-US" i="1" dirty="0"/>
          </a:p>
        </p:txBody>
      </p:sp>
    </p:spTree>
    <p:extLst>
      <p:ext uri="{BB962C8B-B14F-4D97-AF65-F5344CB8AC3E}">
        <p14:creationId xmlns:p14="http://schemas.microsoft.com/office/powerpoint/2010/main" val="152669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7401</TotalTime>
  <Words>3341</Words>
  <Application>Microsoft Office PowerPoint</Application>
  <PresentationFormat>On-screen Show (4:3)</PresentationFormat>
  <Paragraphs>321</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 New</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Middlebury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Howarth, Jeff T.</dc:creator>
  <cp:lastModifiedBy>Howarth, Jeff T.</cp:lastModifiedBy>
  <cp:revision>214</cp:revision>
  <dcterms:created xsi:type="dcterms:W3CDTF">2017-09-25T01:47:00Z</dcterms:created>
  <dcterms:modified xsi:type="dcterms:W3CDTF">2017-11-22T18:37:12Z</dcterms:modified>
</cp:coreProperties>
</file>